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87" r:id="rId3"/>
    <p:sldId id="257" r:id="rId4"/>
    <p:sldId id="258" r:id="rId5"/>
    <p:sldId id="281" r:id="rId6"/>
    <p:sldId id="259" r:id="rId7"/>
    <p:sldId id="260" r:id="rId8"/>
    <p:sldId id="261" r:id="rId9"/>
    <p:sldId id="265" r:id="rId10"/>
    <p:sldId id="264" r:id="rId11"/>
    <p:sldId id="262" r:id="rId12"/>
    <p:sldId id="263" r:id="rId13"/>
    <p:sldId id="286" r:id="rId14"/>
    <p:sldId id="266" r:id="rId15"/>
    <p:sldId id="292" r:id="rId16"/>
    <p:sldId id="290" r:id="rId17"/>
    <p:sldId id="291" r:id="rId18"/>
    <p:sldId id="267" r:id="rId19"/>
    <p:sldId id="271" r:id="rId20"/>
    <p:sldId id="272" r:id="rId21"/>
    <p:sldId id="273" r:id="rId22"/>
    <p:sldId id="275" r:id="rId23"/>
    <p:sldId id="276" r:id="rId24"/>
    <p:sldId id="278" r:id="rId25"/>
    <p:sldId id="280" r:id="rId26"/>
    <p:sldId id="282" r:id="rId27"/>
    <p:sldId id="283" r:id="rId28"/>
    <p:sldId id="288" r:id="rId29"/>
    <p:sldId id="289" r:id="rId30"/>
    <p:sldId id="284"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1pPr>
    <a:lvl2pPr marL="0" marR="0" indent="228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2pPr>
    <a:lvl3pPr marL="0" marR="0" indent="457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3pPr>
    <a:lvl4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4pPr>
    <a:lvl5pPr marL="0" marR="0" indent="914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5pPr>
    <a:lvl6pPr marL="0" marR="0" indent="11430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6pPr>
    <a:lvl7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7pPr>
    <a:lvl8pPr marL="0" marR="0" indent="1600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8pPr>
    <a:lvl9pPr marL="0" marR="0" indent="1828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p:restoredTop sz="94664"/>
  </p:normalViewPr>
  <p:slideViewPr>
    <p:cSldViewPr snapToGrid="0" snapToObjects="1">
      <p:cViewPr varScale="1">
        <p:scale>
          <a:sx n="66" d="100"/>
          <a:sy n="66" d="100"/>
        </p:scale>
        <p:origin x="-1432" y="-112"/>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0" d="100"/>
          <a:sy n="90" d="100"/>
        </p:scale>
        <p:origin x="3840" y="19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17051395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virtual tour of the Lighthouse Center for Natural Resource Education.  I am Pola </a:t>
            </a:r>
            <a:r>
              <a:rPr lang="en-US" dirty="0" err="1"/>
              <a:t>Galie</a:t>
            </a:r>
            <a:r>
              <a:rPr lang="en-US" dirty="0"/>
              <a:t>, Operations Manager.  I have lived at the Center since 2006 and assist with programs, fundraising and facility rentals.  We appreciate the opportunity to introduce you to the place where you would have been visiting for the Barnegat Bay Educators’ Round Table.  We look forward to seeing everyone at the Center next year.</a:t>
            </a:r>
          </a:p>
        </p:txBody>
      </p:sp>
    </p:spTree>
    <p:extLst>
      <p:ext uri="{BB962C8B-B14F-4D97-AF65-F5344CB8AC3E}">
        <p14:creationId xmlns:p14="http://schemas.microsoft.com/office/powerpoint/2010/main" val="1203894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have been the 23</a:t>
            </a:r>
            <a:r>
              <a:rPr lang="en-US" baseline="30000" dirty="0"/>
              <a:t>rd</a:t>
            </a:r>
            <a:r>
              <a:rPr lang="en-US" dirty="0"/>
              <a:t> Annual event if it hadn’t been interrupted by the restrictions mandated by the corona virus response.</a:t>
            </a:r>
          </a:p>
        </p:txBody>
      </p:sp>
    </p:spTree>
    <p:extLst>
      <p:ext uri="{BB962C8B-B14F-4D97-AF65-F5344CB8AC3E}">
        <p14:creationId xmlns:p14="http://schemas.microsoft.com/office/powerpoint/2010/main" val="1020710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BBEER teachers and supporters can participate in workshops, hands-on activities and other types of field trips.  The choices are different and themed every year.  It is an economical way for teachers to earn CEUs and informal teachers to network and be inspired.</a:t>
            </a:r>
          </a:p>
        </p:txBody>
      </p:sp>
    </p:spTree>
    <p:extLst>
      <p:ext uri="{BB962C8B-B14F-4D97-AF65-F5344CB8AC3E}">
        <p14:creationId xmlns:p14="http://schemas.microsoft.com/office/powerpoint/2010/main" val="1941491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map of the facility and it's trails.  There are a wide variety of habitats and wildlife.  There are abundant opportunities for wildlife observation.</a:t>
            </a:r>
          </a:p>
        </p:txBody>
      </p:sp>
    </p:spTree>
    <p:extLst>
      <p:ext uri="{BB962C8B-B14F-4D97-AF65-F5344CB8AC3E}">
        <p14:creationId xmlns:p14="http://schemas.microsoft.com/office/powerpoint/2010/main" val="3559179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8570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year the Fish Hawks with a grant from Exelon partnered with the Lighthouse Center to teach children of deployed military about fishing, crabbing and Barnegat Bay.  Every child that participates goes home at the end of the day with a tackle box and fishing rod after a great barbecue lunch and a variety of fun activities.</a:t>
            </a:r>
          </a:p>
        </p:txBody>
      </p:sp>
    </p:spTree>
    <p:extLst>
      <p:ext uri="{BB962C8B-B14F-4D97-AF65-F5344CB8AC3E}">
        <p14:creationId xmlns:p14="http://schemas.microsoft.com/office/powerpoint/2010/main" val="3249571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about how oak is harvested, prepared and woven into heirloom baskets. </a:t>
            </a:r>
          </a:p>
        </p:txBody>
      </p:sp>
    </p:spTree>
    <p:extLst>
      <p:ext uri="{BB962C8B-B14F-4D97-AF65-F5344CB8AC3E}">
        <p14:creationId xmlns:p14="http://schemas.microsoft.com/office/powerpoint/2010/main" val="2556307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Unless cancelled or postponed by natural disaster or weather, the Music By the Bay event has been happening since 2007.  In honor of Gladys </a:t>
            </a:r>
            <a:r>
              <a:rPr lang="en-US" dirty="0" err="1"/>
              <a:t>Eayre</a:t>
            </a:r>
            <a:r>
              <a:rPr lang="en-US" dirty="0"/>
              <a:t> and Janice Sherwood, we host music and craft workshops, concerts and jams.  Always a great time and a great fundraiser for the Center.</a:t>
            </a:r>
          </a:p>
        </p:txBody>
      </p:sp>
    </p:spTree>
    <p:extLst>
      <p:ext uri="{BB962C8B-B14F-4D97-AF65-F5344CB8AC3E}">
        <p14:creationId xmlns:p14="http://schemas.microsoft.com/office/powerpoint/2010/main" val="2628012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97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Google Earth View of the Center.  The center property is owned by the NJ Department of Environmental Protection’s Division of Fish and Wildlife and represents the longest stretch of the Barnegat Bay Shoreline that has never been developed.  It is 194 acres of widely diverse habitat including vernal pools, maritime forest, its own watershed, shoreline and supports a large number of wild life.  We have a variety of wildlife at the Center from song birds to shorebirds and mammals to quite a large group of snakes, turtles and frogs.  </a:t>
            </a:r>
          </a:p>
        </p:txBody>
      </p:sp>
    </p:spTree>
    <p:extLst>
      <p:ext uri="{BB962C8B-B14F-4D97-AF65-F5344CB8AC3E}">
        <p14:creationId xmlns:p14="http://schemas.microsoft.com/office/powerpoint/2010/main" val="263017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turn of the century until the mid-90s, the property was known as the Lighthouse Vacation Center for the Blind.  During the 1980’s this property and the adjacent Bowker Family Homestead were identified as 2 of the top 100 properties in Ocean County to preserve.  This was accomplished with the help of the NJ DEP Green Acres, Trust for Public Lands, Victoria Foundation and Doris Duke Foundation and preserved.   The Natural Resource Education Foundation of NJ, a 501(c)(3) currently leases the property from the state.  </a:t>
            </a:r>
          </a:p>
        </p:txBody>
      </p:sp>
    </p:spTree>
    <p:extLst>
      <p:ext uri="{BB962C8B-B14F-4D97-AF65-F5344CB8AC3E}">
        <p14:creationId xmlns:p14="http://schemas.microsoft.com/office/powerpoint/2010/main" val="3771511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like Elizabeth Morgan, Gladys and Cecil </a:t>
            </a:r>
            <a:r>
              <a:rPr lang="en-US" dirty="0" err="1"/>
              <a:t>Eayre</a:t>
            </a:r>
            <a:r>
              <a:rPr lang="en-US" dirty="0"/>
              <a:t> and Janice Sherwood are some of the local legendary people of the area who were instrumental in its history.</a:t>
            </a:r>
          </a:p>
        </p:txBody>
      </p:sp>
    </p:spTree>
    <p:extLst>
      <p:ext uri="{BB962C8B-B14F-4D97-AF65-F5344CB8AC3E}">
        <p14:creationId xmlns:p14="http://schemas.microsoft.com/office/powerpoint/2010/main" val="390138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of Directors, supporters and volunteers provide both support and programs.  Over the years many people have been involved by conducting classes and workshops as well as pitching in to keep the Center up and running.  Some of these folks included Ray &amp; Barbara Nyman (top left), Dr. Roger </a:t>
            </a:r>
            <a:r>
              <a:rPr lang="en-US" dirty="0" err="1"/>
              <a:t>Locandro</a:t>
            </a:r>
            <a:r>
              <a:rPr lang="en-US" dirty="0"/>
              <a:t> (top right), Bill </a:t>
            </a:r>
            <a:r>
              <a:rPr lang="en-US" dirty="0" err="1"/>
              <a:t>Fairgrieve</a:t>
            </a:r>
            <a:r>
              <a:rPr lang="en-US" dirty="0"/>
              <a:t> (lower left) and Terry O’Leary and Christine Raabe (bottom right).  The center is the cover photo of Bob Birdsall’s ”People of the Pines.”</a:t>
            </a:r>
          </a:p>
        </p:txBody>
      </p:sp>
    </p:spTree>
    <p:extLst>
      <p:ext uri="{BB962C8B-B14F-4D97-AF65-F5344CB8AC3E}">
        <p14:creationId xmlns:p14="http://schemas.microsoft.com/office/powerpoint/2010/main" val="396186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of Directors through the Experience Barnegat Bay Program try to introduce concepts of conservation and sustainability through experiential learning.  Having fun, getting dirty and learning all at the same time.  It works.</a:t>
            </a:r>
          </a:p>
        </p:txBody>
      </p:sp>
    </p:spTree>
    <p:extLst>
      <p:ext uri="{BB962C8B-B14F-4D97-AF65-F5344CB8AC3E}">
        <p14:creationId xmlns:p14="http://schemas.microsoft.com/office/powerpoint/2010/main" val="109824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of the groups, universities and schools that have had events/workshops at the Lighthouse Center for Natural Resource Education.</a:t>
            </a:r>
          </a:p>
        </p:txBody>
      </p:sp>
    </p:spTree>
    <p:extLst>
      <p:ext uri="{BB962C8B-B14F-4D97-AF65-F5344CB8AC3E}">
        <p14:creationId xmlns:p14="http://schemas.microsoft.com/office/powerpoint/2010/main" val="2203160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appreciate and enjoy working with groups of all sizes that volunteer to help get projects completed at the Center.  We can customize school stays as well as volunteer days, weekends with groups.  The Lighthouse Center is completely contributed by donations, grants and annual membership donations.  We depend on volunteers for projects, program interpreters and events.  We hope that you would like to join us some time.</a:t>
            </a:r>
          </a:p>
        </p:txBody>
      </p:sp>
    </p:spTree>
    <p:extLst>
      <p:ext uri="{BB962C8B-B14F-4D97-AF65-F5344CB8AC3E}">
        <p14:creationId xmlns:p14="http://schemas.microsoft.com/office/powerpoint/2010/main" val="145158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few examples of what services we offer at the Lighthouse Center.  Folks make great use of the diversity of nature and facilities there.  Forests, freshwater pond, brackish impoundment and the shoreline that gives opportunities to enjoy nature or conduct approved research.  There are meeting and class rooms available, a large dining hall and 2 full kitchens as well as 2 dormitories that sleep 24 each.  </a:t>
            </a:r>
          </a:p>
        </p:txBody>
      </p:sp>
    </p:spTree>
    <p:extLst>
      <p:ext uri="{BB962C8B-B14F-4D97-AF65-F5344CB8AC3E}">
        <p14:creationId xmlns:p14="http://schemas.microsoft.com/office/powerpoint/2010/main" val="3038028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04900" y="1473200"/>
            <a:ext cx="10795000" cy="3556000"/>
          </a:xfrm>
          <a:prstGeom prst="rect">
            <a:avLst/>
          </a:prstGeom>
        </p:spPr>
        <p:txBody>
          <a:bodyPr anchor="b"/>
          <a:lstStyle/>
          <a:p>
            <a:r>
              <a:t>Title Text</a:t>
            </a:r>
          </a:p>
        </p:txBody>
      </p:sp>
      <p:sp>
        <p:nvSpPr>
          <p:cNvPr id="12" name="Shape 12"/>
          <p:cNvSpPr>
            <a:spLocks noGrp="1"/>
          </p:cNvSpPr>
          <p:nvPr>
            <p:ph type="body" sz="quarter" idx="1"/>
          </p:nvPr>
        </p:nvSpPr>
        <p:spPr>
          <a:xfrm>
            <a:off x="1104900" y="5016500"/>
            <a:ext cx="10795000" cy="22352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575056"/>
          </a:xfrm>
          <a:prstGeom prst="rect">
            <a:avLst/>
          </a:prstGeom>
        </p:spPr>
        <p:txBody>
          <a:bodyPr anchor="t">
            <a:spAutoFit/>
          </a:bodyPr>
          <a:lstStyle>
            <a:lvl1pPr marL="0" indent="0" algn="ctr">
              <a:spcBef>
                <a:spcPts val="0"/>
              </a:spcBef>
              <a:buClrTx/>
              <a:buSzTx/>
              <a:buFontTx/>
              <a:buNone/>
              <a:defRPr sz="3000"/>
            </a:lvl1pPr>
          </a:lstStyle>
          <a:p>
            <a:r>
              <a:t>–Johnny Appleseed</a:t>
            </a:r>
          </a:p>
        </p:txBody>
      </p:sp>
      <p:sp>
        <p:nvSpPr>
          <p:cNvPr id="94" name="Shape 94"/>
          <p:cNvSpPr>
            <a:spLocks noGrp="1"/>
          </p:cNvSpPr>
          <p:nvPr>
            <p:ph type="body" sz="quarter" idx="14"/>
          </p:nvPr>
        </p:nvSpPr>
        <p:spPr>
          <a:xfrm>
            <a:off x="1270000" y="4222750"/>
            <a:ext cx="10464800" cy="774700"/>
          </a:xfrm>
          <a:prstGeom prst="rect">
            <a:avLst/>
          </a:prstGeom>
        </p:spPr>
        <p:txBody>
          <a:bodyPr>
            <a:spAutoFit/>
          </a:bodyPr>
          <a:lstStyle>
            <a:lvl1pPr marL="0" indent="0" algn="ctr">
              <a:spcBef>
                <a:spcPts val="2400"/>
              </a:spcBef>
              <a:buClrTx/>
              <a:buSzTx/>
              <a:buFontTx/>
              <a:buNone/>
              <a:defRPr sz="42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a:ln w="25400"/>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857500" y="698500"/>
            <a:ext cx="7302500" cy="5397500"/>
          </a:xfrm>
          <a:prstGeom prst="rect">
            <a:avLst/>
          </a:prstGeom>
          <a:ln w="9525">
            <a:round/>
          </a:ln>
        </p:spPr>
        <p:txBody>
          <a:bodyPr lIns="91439" tIns="45719" rIns="91439" bIns="45719" anchor="t">
            <a:noAutofit/>
          </a:bodyPr>
          <a:lstStyle/>
          <a:p>
            <a:endParaRPr/>
          </a:p>
        </p:txBody>
      </p:sp>
      <p:sp>
        <p:nvSpPr>
          <p:cNvPr id="21" name="Shape 21"/>
          <p:cNvSpPr>
            <a:spLocks noGrp="1"/>
          </p:cNvSpPr>
          <p:nvPr>
            <p:ph type="title"/>
          </p:nvPr>
        </p:nvSpPr>
        <p:spPr>
          <a:xfrm>
            <a:off x="1104900" y="6248400"/>
            <a:ext cx="10795000" cy="1397000"/>
          </a:xfrm>
          <a:prstGeom prst="rect">
            <a:avLst/>
          </a:prstGeom>
        </p:spPr>
        <p:txBody>
          <a:bodyPr/>
          <a:lstStyle/>
          <a:p>
            <a:r>
              <a:t>Title Text</a:t>
            </a:r>
          </a:p>
        </p:txBody>
      </p:sp>
      <p:sp>
        <p:nvSpPr>
          <p:cNvPr id="22" name="Shape 22"/>
          <p:cNvSpPr>
            <a:spLocks noGrp="1"/>
          </p:cNvSpPr>
          <p:nvPr>
            <p:ph type="body" sz="quarter" idx="1"/>
          </p:nvPr>
        </p:nvSpPr>
        <p:spPr>
          <a:xfrm>
            <a:off x="1104900" y="7632700"/>
            <a:ext cx="10795000" cy="13970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04900" y="3098800"/>
            <a:ext cx="10795000" cy="3556000"/>
          </a:xfrm>
          <a:prstGeom prst="rect">
            <a:avLst/>
          </a:prstGeom>
        </p:spPr>
        <p:txBody>
          <a:bodyPr/>
          <a:lstStyle>
            <a:lvl1pPr>
              <a:defRPr sz="6000"/>
            </a:lvl1p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3070" y="1432209"/>
            <a:ext cx="5461001" cy="6985001"/>
          </a:xfrm>
          <a:prstGeom prst="rect">
            <a:avLst/>
          </a:prstGeom>
          <a:ln w="9525">
            <a:round/>
          </a:ln>
        </p:spPr>
        <p:txBody>
          <a:bodyPr lIns="91439" tIns="45719" rIns="91439" bIns="45719" anchor="t">
            <a:noAutofit/>
          </a:bodyPr>
          <a:lstStyle/>
          <a:p>
            <a:endParaRPr/>
          </a:p>
        </p:txBody>
      </p:sp>
      <p:sp>
        <p:nvSpPr>
          <p:cNvPr id="39" name="Shape 39"/>
          <p:cNvSpPr>
            <a:spLocks noGrp="1"/>
          </p:cNvSpPr>
          <p:nvPr>
            <p:ph type="title"/>
          </p:nvPr>
        </p:nvSpPr>
        <p:spPr>
          <a:xfrm>
            <a:off x="635000" y="1473200"/>
            <a:ext cx="5715000" cy="33147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635000" y="4940300"/>
            <a:ext cx="5715000" cy="36068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xfrm>
            <a:off x="1104900" y="3022600"/>
            <a:ext cx="10795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7581900" y="3022600"/>
            <a:ext cx="4318000" cy="5715000"/>
          </a:xfrm>
          <a:prstGeom prst="rect">
            <a:avLst/>
          </a:prstGeom>
          <a:ln w="9525">
            <a:round/>
          </a:ln>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7835900" y="4974535"/>
            <a:ext cx="4508500" cy="4140201"/>
          </a:xfrm>
          <a:prstGeom prst="rect">
            <a:avLst/>
          </a:prstGeom>
          <a:ln w="9525">
            <a:round/>
          </a:ln>
        </p:spPr>
        <p:txBody>
          <a:bodyPr lIns="91439" tIns="45719" rIns="91439" bIns="45719" anchor="t">
            <a:noAutofit/>
          </a:bodyPr>
          <a:lstStyle/>
          <a:p>
            <a:endParaRPr/>
          </a:p>
        </p:txBody>
      </p:sp>
      <p:sp>
        <p:nvSpPr>
          <p:cNvPr id="84" name="Shape 84"/>
          <p:cNvSpPr>
            <a:spLocks noGrp="1"/>
          </p:cNvSpPr>
          <p:nvPr>
            <p:ph type="pic" sz="quarter" idx="14"/>
          </p:nvPr>
        </p:nvSpPr>
        <p:spPr>
          <a:xfrm>
            <a:off x="7835900" y="626165"/>
            <a:ext cx="4508500" cy="4152901"/>
          </a:xfrm>
          <a:prstGeom prst="rect">
            <a:avLst/>
          </a:prstGeom>
          <a:ln w="9525">
            <a:round/>
          </a:ln>
        </p:spPr>
        <p:txBody>
          <a:bodyPr lIns="91439" tIns="45719" rIns="91439" bIns="45719" anchor="t">
            <a:noAutofit/>
          </a:bodyPr>
          <a:lstStyle/>
          <a:p>
            <a:endParaRPr/>
          </a:p>
        </p:txBody>
      </p:sp>
      <p:sp>
        <p:nvSpPr>
          <p:cNvPr id="85" name="Shape 85"/>
          <p:cNvSpPr>
            <a:spLocks noGrp="1"/>
          </p:cNvSpPr>
          <p:nvPr>
            <p:ph type="pic" idx="15"/>
          </p:nvPr>
        </p:nvSpPr>
        <p:spPr>
          <a:xfrm>
            <a:off x="609600" y="631776"/>
            <a:ext cx="7035800" cy="8496301"/>
          </a:xfrm>
          <a:prstGeom prst="rect">
            <a:avLst/>
          </a:prstGeom>
          <a:ln w="9525">
            <a:round/>
          </a:ln>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104900" y="939800"/>
            <a:ext cx="10795000" cy="787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6311798" y="9321800"/>
            <a:ext cx="368504" cy="425857"/>
          </a:xfrm>
          <a:prstGeom prst="rect">
            <a:avLst/>
          </a:prstGeom>
          <a:ln w="12700">
            <a:miter lim="400000"/>
          </a:ln>
        </p:spPr>
        <p:txBody>
          <a:bodyPr wrap="none" lIns="50800" tIns="50800" rIns="50800" bIns="50800">
            <a:spAutoFit/>
          </a:bodyPr>
          <a:lstStyle>
            <a:lvl1pPr>
              <a:defRPr sz="1800" b="1">
                <a:solidFill>
                  <a:srgbClr val="51573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1pPr>
      <a:lvl2pPr marL="0" marR="0" indent="2286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2pPr>
      <a:lvl3pPr marL="0" marR="0" indent="4572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3pPr>
      <a:lvl4pPr marL="0" marR="0" indent="6858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4pPr>
      <a:lvl5pPr marL="0" marR="0" indent="9144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5pPr>
      <a:lvl6pPr marL="0" marR="0" indent="11430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6pPr>
      <a:lvl7pPr marL="0" marR="0" indent="13716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7pPr>
      <a:lvl8pPr marL="0" marR="0" indent="16002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8pPr>
      <a:lvl9pPr marL="0" marR="0" indent="18288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9pPr>
    </p:titleStyle>
    <p:bodyStyle>
      <a:lvl1pPr marL="381000" marR="0" indent="-381000" algn="l" defTabSz="584200" rtl="0" latinLnBrk="0">
        <a:lnSpc>
          <a:spcPct val="100000"/>
        </a:lnSpc>
        <a:spcBef>
          <a:spcPts val="3200"/>
        </a:spcBef>
        <a:spcAft>
          <a:spcPts val="0"/>
        </a:spcAft>
        <a:buClr>
          <a:srgbClr val="9A7865"/>
        </a:buClr>
        <a:buSzPct val="40000"/>
        <a:buFont typeface="Georgia"/>
        <a:buBlip>
          <a:blip r:embed="rId15"/>
        </a:buBlip>
        <a:tabLst/>
        <a:defRPr sz="3600" b="0" i="0" u="none" strike="noStrike" cap="none" spc="0" baseline="0">
          <a:ln>
            <a:noFill/>
          </a:ln>
          <a:solidFill>
            <a:srgbClr val="625B48"/>
          </a:solidFill>
          <a:uFillTx/>
          <a:latin typeface="+mn-lt"/>
          <a:ea typeface="+mn-ea"/>
          <a:cs typeface="+mn-cs"/>
          <a:sym typeface="Didot"/>
        </a:defRPr>
      </a:lvl1pPr>
      <a:lvl2pPr marL="762000" marR="0" indent="-381000" algn="l" defTabSz="584200" rtl="0" latinLnBrk="0">
        <a:lnSpc>
          <a:spcPct val="100000"/>
        </a:lnSpc>
        <a:spcBef>
          <a:spcPts val="3200"/>
        </a:spcBef>
        <a:spcAft>
          <a:spcPts val="0"/>
        </a:spcAft>
        <a:buClr>
          <a:srgbClr val="9A7865"/>
        </a:buClr>
        <a:buSzPct val="40000"/>
        <a:buFont typeface="Georgia"/>
        <a:buBlip>
          <a:blip r:embed="rId15"/>
        </a:buBlip>
        <a:tabLst/>
        <a:defRPr sz="3600" b="0" i="0" u="none" strike="noStrike" cap="none" spc="0" baseline="0">
          <a:ln>
            <a:noFill/>
          </a:ln>
          <a:solidFill>
            <a:srgbClr val="625B48"/>
          </a:solidFill>
          <a:uFillTx/>
          <a:latin typeface="+mn-lt"/>
          <a:ea typeface="+mn-ea"/>
          <a:cs typeface="+mn-cs"/>
          <a:sym typeface="Didot"/>
        </a:defRPr>
      </a:lvl2pPr>
      <a:lvl3pPr marL="1143000" marR="0" indent="-381000" algn="l" defTabSz="584200" rtl="0" latinLnBrk="0">
        <a:lnSpc>
          <a:spcPct val="100000"/>
        </a:lnSpc>
        <a:spcBef>
          <a:spcPts val="3200"/>
        </a:spcBef>
        <a:spcAft>
          <a:spcPts val="0"/>
        </a:spcAft>
        <a:buClr>
          <a:srgbClr val="9A7865"/>
        </a:buClr>
        <a:buSzPct val="40000"/>
        <a:buFont typeface="Georgia"/>
        <a:buBlip>
          <a:blip r:embed="rId15"/>
        </a:buBlip>
        <a:tabLst/>
        <a:defRPr sz="3600" b="0" i="0" u="none" strike="noStrike" cap="none" spc="0" baseline="0">
          <a:ln>
            <a:noFill/>
          </a:ln>
          <a:solidFill>
            <a:srgbClr val="625B48"/>
          </a:solidFill>
          <a:uFillTx/>
          <a:latin typeface="+mn-lt"/>
          <a:ea typeface="+mn-ea"/>
          <a:cs typeface="+mn-cs"/>
          <a:sym typeface="Didot"/>
        </a:defRPr>
      </a:lvl3pPr>
      <a:lvl4pPr marL="1524000" marR="0" indent="-381000" algn="l" defTabSz="584200" rtl="0" latinLnBrk="0">
        <a:lnSpc>
          <a:spcPct val="100000"/>
        </a:lnSpc>
        <a:spcBef>
          <a:spcPts val="3200"/>
        </a:spcBef>
        <a:spcAft>
          <a:spcPts val="0"/>
        </a:spcAft>
        <a:buClr>
          <a:srgbClr val="9A7865"/>
        </a:buClr>
        <a:buSzPct val="40000"/>
        <a:buFont typeface="Georgia"/>
        <a:buBlip>
          <a:blip r:embed="rId15"/>
        </a:buBlip>
        <a:tabLst/>
        <a:defRPr sz="3600" b="0" i="0" u="none" strike="noStrike" cap="none" spc="0" baseline="0">
          <a:ln>
            <a:noFill/>
          </a:ln>
          <a:solidFill>
            <a:srgbClr val="625B48"/>
          </a:solidFill>
          <a:uFillTx/>
          <a:latin typeface="+mn-lt"/>
          <a:ea typeface="+mn-ea"/>
          <a:cs typeface="+mn-cs"/>
          <a:sym typeface="Didot"/>
        </a:defRPr>
      </a:lvl4pPr>
      <a:lvl5pPr marL="1905000" marR="0" indent="-381000" algn="l" defTabSz="584200" rtl="0" latinLnBrk="0">
        <a:lnSpc>
          <a:spcPct val="100000"/>
        </a:lnSpc>
        <a:spcBef>
          <a:spcPts val="3200"/>
        </a:spcBef>
        <a:spcAft>
          <a:spcPts val="0"/>
        </a:spcAft>
        <a:buClr>
          <a:srgbClr val="9A7865"/>
        </a:buClr>
        <a:buSzPct val="40000"/>
        <a:buFont typeface="Georgia"/>
        <a:buBlip>
          <a:blip r:embed="rId15"/>
        </a:buBlip>
        <a:tabLst/>
        <a:defRPr sz="3600" b="0" i="0" u="none" strike="noStrike" cap="none" spc="0" baseline="0">
          <a:ln>
            <a:noFill/>
          </a:ln>
          <a:solidFill>
            <a:srgbClr val="625B48"/>
          </a:solidFill>
          <a:uFillTx/>
          <a:latin typeface="+mn-lt"/>
          <a:ea typeface="+mn-ea"/>
          <a:cs typeface="+mn-cs"/>
          <a:sym typeface="Didot"/>
        </a:defRPr>
      </a:lvl5pPr>
      <a:lvl6pPr marL="2286000" marR="0" indent="-381000" algn="l" defTabSz="584200" rtl="0" latinLnBrk="0">
        <a:lnSpc>
          <a:spcPct val="100000"/>
        </a:lnSpc>
        <a:spcBef>
          <a:spcPts val="3200"/>
        </a:spcBef>
        <a:spcAft>
          <a:spcPts val="0"/>
        </a:spcAft>
        <a:buClr>
          <a:srgbClr val="9A7865"/>
        </a:buClr>
        <a:buSzPct val="40000"/>
        <a:buFont typeface="Georgia"/>
        <a:buBlip>
          <a:blip r:embed="rId15"/>
        </a:buBlip>
        <a:tabLst/>
        <a:defRPr sz="3600" b="0" i="0" u="none" strike="noStrike" cap="none" spc="0" baseline="0">
          <a:ln>
            <a:noFill/>
          </a:ln>
          <a:solidFill>
            <a:srgbClr val="625B48"/>
          </a:solidFill>
          <a:uFillTx/>
          <a:latin typeface="+mn-lt"/>
          <a:ea typeface="+mn-ea"/>
          <a:cs typeface="+mn-cs"/>
          <a:sym typeface="Didot"/>
        </a:defRPr>
      </a:lvl6pPr>
      <a:lvl7pPr marL="2667000" marR="0" indent="-381000" algn="l" defTabSz="584200" rtl="0" latinLnBrk="0">
        <a:lnSpc>
          <a:spcPct val="100000"/>
        </a:lnSpc>
        <a:spcBef>
          <a:spcPts val="3200"/>
        </a:spcBef>
        <a:spcAft>
          <a:spcPts val="0"/>
        </a:spcAft>
        <a:buClr>
          <a:srgbClr val="9A7865"/>
        </a:buClr>
        <a:buSzPct val="40000"/>
        <a:buFont typeface="Georgia"/>
        <a:buBlip>
          <a:blip r:embed="rId15"/>
        </a:buBlip>
        <a:tabLst/>
        <a:defRPr sz="3600" b="0" i="0" u="none" strike="noStrike" cap="none" spc="0" baseline="0">
          <a:ln>
            <a:noFill/>
          </a:ln>
          <a:solidFill>
            <a:srgbClr val="625B48"/>
          </a:solidFill>
          <a:uFillTx/>
          <a:latin typeface="+mn-lt"/>
          <a:ea typeface="+mn-ea"/>
          <a:cs typeface="+mn-cs"/>
          <a:sym typeface="Didot"/>
        </a:defRPr>
      </a:lvl7pPr>
      <a:lvl8pPr marL="3048000" marR="0" indent="-381000" algn="l" defTabSz="584200" rtl="0" latinLnBrk="0">
        <a:lnSpc>
          <a:spcPct val="100000"/>
        </a:lnSpc>
        <a:spcBef>
          <a:spcPts val="3200"/>
        </a:spcBef>
        <a:spcAft>
          <a:spcPts val="0"/>
        </a:spcAft>
        <a:buClr>
          <a:srgbClr val="9A7865"/>
        </a:buClr>
        <a:buSzPct val="40000"/>
        <a:buFont typeface="Georgia"/>
        <a:buBlip>
          <a:blip r:embed="rId15"/>
        </a:buBlip>
        <a:tabLst/>
        <a:defRPr sz="3600" b="0" i="0" u="none" strike="noStrike" cap="none" spc="0" baseline="0">
          <a:ln>
            <a:noFill/>
          </a:ln>
          <a:solidFill>
            <a:srgbClr val="625B48"/>
          </a:solidFill>
          <a:uFillTx/>
          <a:latin typeface="+mn-lt"/>
          <a:ea typeface="+mn-ea"/>
          <a:cs typeface="+mn-cs"/>
          <a:sym typeface="Didot"/>
        </a:defRPr>
      </a:lvl8pPr>
      <a:lvl9pPr marL="3429000" marR="0" indent="-381000" algn="l" defTabSz="584200" rtl="0" latinLnBrk="0">
        <a:lnSpc>
          <a:spcPct val="100000"/>
        </a:lnSpc>
        <a:spcBef>
          <a:spcPts val="3200"/>
        </a:spcBef>
        <a:spcAft>
          <a:spcPts val="0"/>
        </a:spcAft>
        <a:buClr>
          <a:srgbClr val="9A7865"/>
        </a:buClr>
        <a:buSzPct val="40000"/>
        <a:buFont typeface="Georgia"/>
        <a:buBlip>
          <a:blip r:embed="rId15"/>
        </a:buBlip>
        <a:tabLst/>
        <a:defRPr sz="3600" b="0" i="0" u="none" strike="noStrike" cap="none" spc="0" baseline="0">
          <a:ln>
            <a:noFill/>
          </a:ln>
          <a:solidFill>
            <a:srgbClr val="625B48"/>
          </a:solidFill>
          <a:uFillTx/>
          <a:latin typeface="+mn-lt"/>
          <a:ea typeface="+mn-ea"/>
          <a:cs typeface="+mn-cs"/>
          <a:sym typeface="Didot"/>
        </a:defRPr>
      </a:lvl9pPr>
    </p:bodyStyle>
    <p:other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1pPr>
      <a:lvl2pPr marL="0" marR="0" indent="22860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2pPr>
      <a:lvl3pPr marL="0" marR="0" indent="45720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3pPr>
      <a:lvl4pPr marL="0" marR="0" indent="68580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4pPr>
      <a:lvl5pPr marL="0" marR="0" indent="91440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5pPr>
      <a:lvl6pPr marL="0" marR="0" indent="114300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6pPr>
      <a:lvl7pPr marL="0" marR="0" indent="137160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7pPr>
      <a:lvl8pPr marL="0" marR="0" indent="160020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8pPr>
      <a:lvl9pPr marL="0" marR="0" indent="182880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23.png"/><Relationship Id="rId6" Type="http://schemas.openxmlformats.org/officeDocument/2006/relationships/image" Target="../media/image3.png"/><Relationship Id="rId7" Type="http://schemas.openxmlformats.org/officeDocument/2006/relationships/image" Target="../media/image7.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24.png"/><Relationship Id="rId6" Type="http://schemas.openxmlformats.org/officeDocument/2006/relationships/image" Target="../media/image3.png"/><Relationship Id="rId7" Type="http://schemas.openxmlformats.org/officeDocument/2006/relationships/image" Target="../media/image7.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1.xml"/><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7.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7.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29.png"/><Relationship Id="rId6" Type="http://schemas.openxmlformats.org/officeDocument/2006/relationships/image" Target="../media/image3.png"/><Relationship Id="rId7" Type="http://schemas.openxmlformats.org/officeDocument/2006/relationships/image" Target="../media/image7.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hyperlink" Target="mailto:info@nrefnj.org" TargetMode="External"/><Relationship Id="rId5" Type="http://schemas.openxmlformats.org/officeDocument/2006/relationships/hyperlink" Target="http://www.lighthousecenternj.org/meeting-retreat-ctr" TargetMode="External"/><Relationship Id="rId6" Type="http://schemas.openxmlformats.org/officeDocument/2006/relationships/image" Target="../media/image7.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0.jp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7.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4" Type="http://schemas.openxmlformats.org/officeDocument/2006/relationships/slideLayout" Target="../slideLayouts/slideLayout7.xml"/><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7.png"/><Relationship Id="rId1" Type="http://schemas.openxmlformats.org/officeDocument/2006/relationships/tags" Target="../tags/tag1.xml"/><Relationship Id="rId2" Type="http://schemas.microsoft.com/office/2007/relationships/media"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4.xml"/><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7.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5.xml"/><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7.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8.jpg"/><Relationship Id="rId6" Type="http://schemas.openxmlformats.org/officeDocument/2006/relationships/image" Target="../media/image7.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7.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png"/><Relationship Id="rId5" Type="http://schemas.openxmlformats.org/officeDocument/2006/relationships/image" Target="../media/image7.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png"/><Relationship Id="rId5" Type="http://schemas.openxmlformats.org/officeDocument/2006/relationships/image" Target="../media/image7.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6.xml"/><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7.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7.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7.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7.xml"/><Relationship Id="rId5" Type="http://schemas.openxmlformats.org/officeDocument/2006/relationships/image" Target="../media/image3.png"/><Relationship Id="rId6" Type="http://schemas.openxmlformats.org/officeDocument/2006/relationships/image" Target="../media/image7.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56.png"/><Relationship Id="rId5" Type="http://schemas.openxmlformats.org/officeDocument/2006/relationships/image" Target="../media/image7.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57.png"/><Relationship Id="rId5" Type="http://schemas.openxmlformats.org/officeDocument/2006/relationships/image" Target="../media/image7.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png"/><Relationship Id="rId5" Type="http://schemas.openxmlformats.org/officeDocument/2006/relationships/image" Target="../media/image7.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7.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hyperlink" Target="mailto:pgalie@nrefnj.org" TargetMode="External"/><Relationship Id="rId5" Type="http://schemas.openxmlformats.org/officeDocument/2006/relationships/hyperlink" Target="http://www.LighthouseCenterNJ.org" TargetMode="External"/><Relationship Id="rId6" Type="http://schemas.openxmlformats.org/officeDocument/2006/relationships/image" Target="../media/image58.jpg"/><Relationship Id="rId7" Type="http://schemas.openxmlformats.org/officeDocument/2006/relationships/image" Target="../media/image7.png"/><Relationship Id="rId1" Type="http://schemas.microsoft.com/office/2007/relationships/media" Target="../media/media30.m4a"/><Relationship Id="rId2" Type="http://schemas.openxmlformats.org/officeDocument/2006/relationships/audio" Target="../media/media30.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xml"/><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7.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3.png"/><Relationship Id="rId5" Type="http://schemas.openxmlformats.org/officeDocument/2006/relationships/image" Target="../media/image7.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5.xm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7.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19.png"/><Relationship Id="rId6" Type="http://schemas.openxmlformats.org/officeDocument/2006/relationships/image" Target="../media/image3.png"/><Relationship Id="rId7" Type="http://schemas.openxmlformats.org/officeDocument/2006/relationships/image" Target="../media/image7.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xml"/><Relationship Id="rId5" Type="http://schemas.openxmlformats.org/officeDocument/2006/relationships/image" Target="../media/image3.png"/><Relationship Id="rId6" Type="http://schemas.openxmlformats.org/officeDocument/2006/relationships/image" Target="../media/image7.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8.xml"/><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7.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Placeholder 118"/>
          <p:cNvPicPr>
            <a:picLocks noGrp="1"/>
          </p:cNvPicPr>
          <p:nvPr>
            <p:ph type="pic" idx="13"/>
          </p:nvPr>
        </p:nvPicPr>
        <p:blipFill>
          <a:blip r:embed="rId5">
            <a:extLst/>
          </a:blip>
          <a:stretch>
            <a:fillRect/>
          </a:stretch>
        </p:blipFill>
        <p:spPr>
          <a:prstGeom prst="rect">
            <a:avLst/>
          </a:prstGeom>
        </p:spPr>
      </p:pic>
      <p:sp>
        <p:nvSpPr>
          <p:cNvPr id="120" name="Shape 120"/>
          <p:cNvSpPr>
            <a:spLocks noGrp="1"/>
          </p:cNvSpPr>
          <p:nvPr>
            <p:ph type="title"/>
          </p:nvPr>
        </p:nvSpPr>
        <p:spPr>
          <a:xfrm>
            <a:off x="2982685" y="6160888"/>
            <a:ext cx="10795000" cy="1845221"/>
          </a:xfrm>
          <a:prstGeom prst="rect">
            <a:avLst/>
          </a:prstGeom>
        </p:spPr>
        <p:txBody>
          <a:bodyPr/>
          <a:lstStyle/>
          <a:p>
            <a:pPr defTabSz="268731">
              <a:defRPr sz="3496"/>
            </a:pPr>
            <a:r>
              <a:rPr dirty="0"/>
              <a:t>Lighthouse Center </a:t>
            </a:r>
          </a:p>
          <a:p>
            <a:pPr defTabSz="268731">
              <a:defRPr sz="3496"/>
            </a:pPr>
            <a:r>
              <a:rPr dirty="0"/>
              <a:t>for</a:t>
            </a:r>
          </a:p>
          <a:p>
            <a:pPr defTabSz="268731">
              <a:defRPr sz="3496"/>
            </a:pPr>
            <a:r>
              <a:rPr dirty="0"/>
              <a:t>Natural Resource Education</a:t>
            </a:r>
          </a:p>
        </p:txBody>
      </p:sp>
      <p:sp>
        <p:nvSpPr>
          <p:cNvPr id="121" name="Shape 121"/>
          <p:cNvSpPr>
            <a:spLocks noGrp="1"/>
          </p:cNvSpPr>
          <p:nvPr>
            <p:ph type="body" sz="quarter" idx="1"/>
          </p:nvPr>
        </p:nvSpPr>
        <p:spPr>
          <a:xfrm>
            <a:off x="2835725" y="8070997"/>
            <a:ext cx="10795000" cy="1023591"/>
          </a:xfrm>
          <a:prstGeom prst="rect">
            <a:avLst/>
          </a:prstGeom>
        </p:spPr>
        <p:txBody>
          <a:bodyPr>
            <a:normAutofit lnSpcReduction="10000"/>
          </a:bodyPr>
          <a:lstStyle>
            <a:lvl1pPr defTabSz="484886">
              <a:defRPr sz="2158"/>
            </a:lvl1pPr>
          </a:lstStyle>
          <a:p>
            <a:r>
              <a:rPr dirty="0"/>
              <a:t>Waretown, NJ</a:t>
            </a:r>
          </a:p>
        </p:txBody>
      </p:sp>
      <p:pic>
        <p:nvPicPr>
          <p:cNvPr id="5" name="Picture 4">
            <a:extLst>
              <a:ext uri="{FF2B5EF4-FFF2-40B4-BE49-F238E27FC236}">
                <a16:creationId xmlns:a16="http://schemas.microsoft.com/office/drawing/2014/main" xmlns="" id="{BF65B88B-052C-F04E-9758-03EF95F61222}"/>
              </a:ext>
            </a:extLst>
          </p:cNvPr>
          <p:cNvPicPr>
            <a:picLocks/>
          </p:cNvPicPr>
          <p:nvPr/>
        </p:nvPicPr>
        <p:blipFill>
          <a:blip r:embed="rId6">
            <a:extLst/>
          </a:blip>
          <a:stretch>
            <a:fillRect/>
          </a:stretch>
        </p:blipFill>
        <p:spPr>
          <a:xfrm>
            <a:off x="915834" y="6160888"/>
            <a:ext cx="3084666" cy="2700556"/>
          </a:xfrm>
          <a:prstGeom prst="rect">
            <a:avLst/>
          </a:prstGeom>
        </p:spPr>
      </p:pic>
      <p:pic>
        <p:nvPicPr>
          <p:cNvPr id="2" name="Audio 1">
            <a:hlinkClick r:id="" action="ppaction://media"/>
            <a:extLst>
              <a:ext uri="{FF2B5EF4-FFF2-40B4-BE49-F238E27FC236}">
                <a16:creationId xmlns:a16="http://schemas.microsoft.com/office/drawing/2014/main" xmlns="" id="{E702EA89-2076-C24B-B600-99D38C0CBF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cSld>
  <p:clrMapOvr>
    <a:masterClrMapping/>
  </p:clrMapOvr>
  <p:transition xmlns:p14="http://schemas.microsoft.com/office/powerpoint/2010/main" spd="med" advTm="2413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Placeholder 151"/>
          <p:cNvPicPr>
            <a:picLocks noGrp="1"/>
          </p:cNvPicPr>
          <p:nvPr>
            <p:ph type="pic" idx="13"/>
          </p:nvPr>
        </p:nvPicPr>
        <p:blipFill>
          <a:blip r:embed="rId5">
            <a:extLst/>
          </a:blip>
          <a:stretch>
            <a:fillRect/>
          </a:stretch>
        </p:blipFill>
        <p:spPr>
          <a:xfrm>
            <a:off x="7594600" y="3035300"/>
            <a:ext cx="4343400" cy="5803900"/>
          </a:xfrm>
          <a:prstGeom prst="rect">
            <a:avLst/>
          </a:prstGeom>
        </p:spPr>
      </p:pic>
      <p:sp>
        <p:nvSpPr>
          <p:cNvPr id="153" name="Shape 153"/>
          <p:cNvSpPr>
            <a:spLocks noGrp="1"/>
          </p:cNvSpPr>
          <p:nvPr>
            <p:ph type="title"/>
          </p:nvPr>
        </p:nvSpPr>
        <p:spPr>
          <a:prstGeom prst="rect">
            <a:avLst/>
          </a:prstGeom>
        </p:spPr>
        <p:txBody>
          <a:bodyPr/>
          <a:lstStyle/>
          <a:p>
            <a:pPr defTabSz="537463">
              <a:defRPr sz="6992"/>
            </a:pPr>
            <a:r>
              <a:rPr lang="en-US" dirty="0"/>
              <a:t>What our visitors do . . .</a:t>
            </a:r>
            <a:endParaRPr dirty="0"/>
          </a:p>
        </p:txBody>
      </p:sp>
      <p:sp>
        <p:nvSpPr>
          <p:cNvPr id="154" name="Shape 154"/>
          <p:cNvSpPr>
            <a:spLocks noGrp="1"/>
          </p:cNvSpPr>
          <p:nvPr>
            <p:ph type="body" sz="half" idx="1"/>
          </p:nvPr>
        </p:nvSpPr>
        <p:spPr>
          <a:xfrm>
            <a:off x="1104900" y="2794000"/>
            <a:ext cx="5397500" cy="5715000"/>
          </a:xfrm>
          <a:prstGeom prst="rect">
            <a:avLst/>
          </a:prstGeom>
        </p:spPr>
        <p:txBody>
          <a:bodyPr>
            <a:normAutofit fontScale="92500"/>
          </a:bodyPr>
          <a:lstStyle/>
          <a:p>
            <a:pPr>
              <a:buBlip>
                <a:blip r:embed="rId6"/>
              </a:buBlip>
            </a:pPr>
            <a:r>
              <a:rPr lang="en-US" dirty="0"/>
              <a:t>Corporate meetings &amp; retreats (single day/overnight)</a:t>
            </a:r>
          </a:p>
          <a:p>
            <a:pPr>
              <a:buBlip>
                <a:blip r:embed="rId6"/>
              </a:buBlip>
            </a:pPr>
            <a:r>
              <a:rPr lang="en-US" dirty="0"/>
              <a:t>Events/workshops</a:t>
            </a:r>
          </a:p>
          <a:p>
            <a:pPr>
              <a:buBlip>
                <a:blip r:embed="rId6"/>
              </a:buBlip>
            </a:pPr>
            <a:r>
              <a:rPr lang="en-US" dirty="0"/>
              <a:t>Educational activities</a:t>
            </a:r>
          </a:p>
          <a:p>
            <a:pPr>
              <a:buBlip>
                <a:blip r:embed="rId6"/>
              </a:buBlip>
            </a:pPr>
            <a:r>
              <a:rPr lang="en-US" dirty="0"/>
              <a:t>Church/School programs</a:t>
            </a:r>
          </a:p>
          <a:p>
            <a:pPr>
              <a:buBlip>
                <a:blip r:embed="rId6"/>
              </a:buBlip>
            </a:pPr>
            <a:r>
              <a:rPr lang="en-US" dirty="0"/>
              <a:t>Corporate Volunteer Days</a:t>
            </a:r>
            <a:endParaRPr dirty="0"/>
          </a:p>
        </p:txBody>
      </p:sp>
      <p:pic>
        <p:nvPicPr>
          <p:cNvPr id="2" name="Audio 1">
            <a:hlinkClick r:id="" action="ppaction://media"/>
            <a:extLst>
              <a:ext uri="{FF2B5EF4-FFF2-40B4-BE49-F238E27FC236}">
                <a16:creationId xmlns:a16="http://schemas.microsoft.com/office/drawing/2014/main" xmlns="" id="{9441D6DC-D3DE-094E-A112-DEFC778CA0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2450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Placeholder 143"/>
          <p:cNvPicPr>
            <a:picLocks noGrp="1"/>
          </p:cNvPicPr>
          <p:nvPr>
            <p:ph type="pic" idx="13"/>
          </p:nvPr>
        </p:nvPicPr>
        <p:blipFill>
          <a:blip r:embed="rId5">
            <a:extLst/>
          </a:blip>
          <a:stretch>
            <a:fillRect/>
          </a:stretch>
        </p:blipFill>
        <p:spPr>
          <a:xfrm>
            <a:off x="7594600" y="3035300"/>
            <a:ext cx="4343400" cy="5803900"/>
          </a:xfrm>
          <a:prstGeom prst="rect">
            <a:avLst/>
          </a:prstGeom>
        </p:spPr>
      </p:pic>
      <p:sp>
        <p:nvSpPr>
          <p:cNvPr id="145" name="Shape 145"/>
          <p:cNvSpPr>
            <a:spLocks noGrp="1"/>
          </p:cNvSpPr>
          <p:nvPr>
            <p:ph type="title"/>
          </p:nvPr>
        </p:nvSpPr>
        <p:spPr>
          <a:prstGeom prst="rect">
            <a:avLst/>
          </a:prstGeom>
        </p:spPr>
        <p:txBody>
          <a:bodyPr>
            <a:normAutofit fontScale="90000"/>
          </a:bodyPr>
          <a:lstStyle/>
          <a:p>
            <a:pPr defTabSz="537463">
              <a:defRPr sz="6992"/>
            </a:pPr>
            <a:r>
              <a:rPr lang="en-US" dirty="0"/>
              <a:t>Barnegat Bay </a:t>
            </a:r>
            <a:r>
              <a:rPr dirty="0"/>
              <a:t>Environmental </a:t>
            </a:r>
            <a:br>
              <a:rPr dirty="0"/>
            </a:br>
            <a:r>
              <a:rPr dirty="0"/>
              <a:t>Educators Roundtable</a:t>
            </a:r>
          </a:p>
        </p:txBody>
      </p:sp>
      <p:sp>
        <p:nvSpPr>
          <p:cNvPr id="146" name="Shape 146"/>
          <p:cNvSpPr>
            <a:spLocks noGrp="1"/>
          </p:cNvSpPr>
          <p:nvPr>
            <p:ph type="body" sz="half" idx="1"/>
          </p:nvPr>
        </p:nvSpPr>
        <p:spPr>
          <a:prstGeom prst="rect">
            <a:avLst/>
          </a:prstGeom>
        </p:spPr>
        <p:txBody>
          <a:bodyPr/>
          <a:lstStyle/>
          <a:p>
            <a:pPr>
              <a:buBlip>
                <a:blip r:embed="rId6"/>
              </a:buBlip>
            </a:pPr>
            <a:r>
              <a:rPr dirty="0"/>
              <a:t>Annual event sponsored by OCSCD</a:t>
            </a:r>
          </a:p>
          <a:p>
            <a:pPr>
              <a:buBlip>
                <a:blip r:embed="rId6"/>
              </a:buBlip>
            </a:pPr>
            <a:r>
              <a:rPr dirty="0"/>
              <a:t>Teachers from throughout the state</a:t>
            </a:r>
          </a:p>
          <a:p>
            <a:pPr>
              <a:buBlip>
                <a:blip r:embed="rId6"/>
              </a:buBlip>
            </a:pPr>
            <a:r>
              <a:rPr dirty="0"/>
              <a:t>Workshops</a:t>
            </a:r>
          </a:p>
          <a:p>
            <a:pPr>
              <a:buBlip>
                <a:blip r:embed="rId6"/>
              </a:buBlip>
            </a:pPr>
            <a:r>
              <a:rPr dirty="0"/>
              <a:t>Syllabi</a:t>
            </a:r>
            <a:endParaRPr lang="en-US" dirty="0"/>
          </a:p>
          <a:p>
            <a:pPr>
              <a:buBlip>
                <a:blip r:embed="rId6"/>
              </a:buBlip>
            </a:pPr>
            <a:r>
              <a:rPr lang="en-US" dirty="0"/>
              <a:t>Easy on school budgets</a:t>
            </a:r>
            <a:endParaRPr dirty="0"/>
          </a:p>
        </p:txBody>
      </p:sp>
      <p:pic>
        <p:nvPicPr>
          <p:cNvPr id="2" name="Audio 1">
            <a:hlinkClick r:id="" action="ppaction://media"/>
            <a:extLst>
              <a:ext uri="{FF2B5EF4-FFF2-40B4-BE49-F238E27FC236}">
                <a16:creationId xmlns:a16="http://schemas.microsoft.com/office/drawing/2014/main" xmlns="" id="{65D16D10-D7C2-AD4A-BEE0-6742E0671A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2193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Placeholder 147"/>
          <p:cNvPicPr>
            <a:picLocks noGrp="1"/>
          </p:cNvPicPr>
          <p:nvPr>
            <p:ph type="pic" idx="13"/>
          </p:nvPr>
        </p:nvPicPr>
        <p:blipFill>
          <a:blip r:embed="rId5">
            <a:extLst/>
          </a:blip>
          <a:stretch>
            <a:fillRect/>
          </a:stretch>
        </p:blipFill>
        <p:spPr>
          <a:xfrm>
            <a:off x="768350" y="4855633"/>
            <a:ext cx="4483100" cy="4089401"/>
          </a:xfrm>
          <a:prstGeom prst="rect">
            <a:avLst/>
          </a:prstGeom>
          <a:ln>
            <a:solidFill>
              <a:schemeClr val="accent1"/>
            </a:solidFill>
          </a:ln>
        </p:spPr>
      </p:pic>
      <p:pic>
        <p:nvPicPr>
          <p:cNvPr id="149" name="Picture Placeholder 148"/>
          <p:cNvPicPr>
            <a:picLocks noGrp="1"/>
          </p:cNvPicPr>
          <p:nvPr>
            <p:ph type="pic" idx="14"/>
          </p:nvPr>
        </p:nvPicPr>
        <p:blipFill>
          <a:blip r:embed="rId6">
            <a:extLst/>
          </a:blip>
          <a:stretch>
            <a:fillRect/>
          </a:stretch>
        </p:blipFill>
        <p:spPr>
          <a:xfrm>
            <a:off x="768350" y="455083"/>
            <a:ext cx="4483100" cy="4102101"/>
          </a:xfrm>
          <a:prstGeom prst="rect">
            <a:avLst/>
          </a:prstGeom>
          <a:ln>
            <a:solidFill>
              <a:schemeClr val="accent1"/>
            </a:solidFill>
          </a:ln>
        </p:spPr>
      </p:pic>
      <p:pic>
        <p:nvPicPr>
          <p:cNvPr id="150" name="Picture Placeholder 149"/>
          <p:cNvPicPr>
            <a:picLocks noGrp="1"/>
          </p:cNvPicPr>
          <p:nvPr>
            <p:ph type="pic" idx="15"/>
          </p:nvPr>
        </p:nvPicPr>
        <p:blipFill>
          <a:blip r:embed="rId7">
            <a:extLst/>
          </a:blip>
          <a:stretch>
            <a:fillRect/>
          </a:stretch>
        </p:blipFill>
        <p:spPr>
          <a:xfrm>
            <a:off x="5329766" y="453976"/>
            <a:ext cx="7010401" cy="8445501"/>
          </a:xfrm>
          <a:prstGeom prst="rect">
            <a:avLst/>
          </a:prstGeom>
          <a:ln>
            <a:solidFill>
              <a:schemeClr val="accent1"/>
            </a:solidFill>
          </a:ln>
        </p:spPr>
      </p:pic>
      <p:sp>
        <p:nvSpPr>
          <p:cNvPr id="2" name="TextBox 1">
            <a:extLst>
              <a:ext uri="{FF2B5EF4-FFF2-40B4-BE49-F238E27FC236}">
                <a16:creationId xmlns:a16="http://schemas.microsoft.com/office/drawing/2014/main" xmlns="" id="{1B2EC4D9-79F0-8F49-B86A-2741F595B139}"/>
              </a:ext>
            </a:extLst>
          </p:cNvPr>
          <p:cNvSpPr txBox="1"/>
          <p:nvPr/>
        </p:nvSpPr>
        <p:spPr>
          <a:xfrm>
            <a:off x="5894614" y="1110343"/>
            <a:ext cx="589461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bg1">
                    <a:lumMod val="50000"/>
                  </a:schemeClr>
                </a:solidFill>
                <a:effectLst/>
                <a:uFillTx/>
                <a:latin typeface="+mn-lt"/>
                <a:ea typeface="+mn-ea"/>
                <a:cs typeface="+mn-cs"/>
                <a:sym typeface="Didot"/>
              </a:rPr>
              <a:t>Classroom sessions and </a:t>
            </a:r>
            <a:br>
              <a:rPr kumimoji="0" lang="en-US" sz="4000" b="1" i="0" u="none" strike="noStrike" cap="none" spc="0" normalizeH="0" baseline="0" dirty="0">
                <a:ln>
                  <a:noFill/>
                </a:ln>
                <a:solidFill>
                  <a:schemeClr val="bg1">
                    <a:lumMod val="50000"/>
                  </a:schemeClr>
                </a:solidFill>
                <a:effectLst/>
                <a:uFillTx/>
                <a:latin typeface="+mn-lt"/>
                <a:ea typeface="+mn-ea"/>
                <a:cs typeface="+mn-cs"/>
                <a:sym typeface="Didot"/>
              </a:rPr>
            </a:br>
            <a:r>
              <a:rPr kumimoji="0" lang="en-US" sz="4000" b="1" i="0" u="none" strike="noStrike" cap="none" spc="0" normalizeH="0" baseline="0" dirty="0">
                <a:ln>
                  <a:noFill/>
                </a:ln>
                <a:solidFill>
                  <a:schemeClr val="bg1">
                    <a:lumMod val="50000"/>
                  </a:schemeClr>
                </a:solidFill>
                <a:effectLst/>
                <a:uFillTx/>
                <a:latin typeface="+mn-lt"/>
                <a:ea typeface="+mn-ea"/>
                <a:cs typeface="+mn-cs"/>
                <a:sym typeface="Didot"/>
              </a:rPr>
              <a:t>Field Trips Offered</a:t>
            </a:r>
          </a:p>
        </p:txBody>
      </p:sp>
      <p:pic>
        <p:nvPicPr>
          <p:cNvPr id="3" name="Audio 2">
            <a:hlinkClick r:id="" action="ppaction://media"/>
            <a:extLst>
              <a:ext uri="{FF2B5EF4-FFF2-40B4-BE49-F238E27FC236}">
                <a16:creationId xmlns:a16="http://schemas.microsoft.com/office/drawing/2014/main" xmlns="" id="{739B6C9A-2CE6-DE46-A26C-3E15608BA4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1519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xmlns="" id="{FE4852A3-87EE-1F47-BC96-573956A1C74E}"/>
              </a:ext>
            </a:extLst>
          </p:cNvPr>
          <p:cNvPicPr>
            <a:picLocks noGrp="1" noChangeAspect="1"/>
          </p:cNvPicPr>
          <p:nvPr>
            <p:ph type="pic" sz="half" idx="13"/>
          </p:nvPr>
        </p:nvPicPr>
        <p:blipFill>
          <a:blip r:embed="rId5" cstate="screen">
            <a:extLst>
              <a:ext uri="{28A0092B-C50C-407E-A947-70E740481C1C}">
                <a14:useLocalDpi xmlns:a14="http://schemas.microsoft.com/office/drawing/2010/main"/>
              </a:ext>
            </a:extLst>
          </a:blip>
          <a:srcRect t="725" b="725"/>
          <a:stretch>
            <a:fillRect/>
          </a:stretch>
        </p:blipFill>
        <p:spPr>
          <a:xfrm>
            <a:off x="902013" y="465512"/>
            <a:ext cx="11246631" cy="8312728"/>
          </a:xfrm>
        </p:spPr>
      </p:pic>
      <p:pic>
        <p:nvPicPr>
          <p:cNvPr id="2" name="Audio 1">
            <a:hlinkClick r:id="" action="ppaction://media"/>
            <a:extLst>
              <a:ext uri="{FF2B5EF4-FFF2-40B4-BE49-F238E27FC236}">
                <a16:creationId xmlns:a16="http://schemas.microsoft.com/office/drawing/2014/main" xmlns="" id="{A883E46E-AB33-E54F-B39E-0ECCFEF798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862289806"/>
      </p:ext>
    </p:extLst>
  </p:cSld>
  <p:clrMapOvr>
    <a:masterClrMapping/>
  </p:clrMapOvr>
  <p:transition xmlns:p14="http://schemas.microsoft.com/office/powerpoint/2010/main" spd="med" advTm="2482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159"/>
          <p:cNvPicPr>
            <a:picLocks noGrp="1"/>
          </p:cNvPicPr>
          <p:nvPr>
            <p:ph type="pic" idx="13"/>
          </p:nvPr>
        </p:nvPicPr>
        <p:blipFill>
          <a:blip r:embed="rId5">
            <a:extLst/>
          </a:blip>
          <a:stretch>
            <a:fillRect/>
          </a:stretch>
        </p:blipFill>
        <p:spPr>
          <a:xfrm>
            <a:off x="7594600" y="3035300"/>
            <a:ext cx="4343400" cy="5803900"/>
          </a:xfrm>
          <a:prstGeom prst="rect">
            <a:avLst/>
          </a:prstGeom>
        </p:spPr>
      </p:pic>
      <p:sp>
        <p:nvSpPr>
          <p:cNvPr id="161" name="Shape 161"/>
          <p:cNvSpPr>
            <a:spLocks noGrp="1"/>
          </p:cNvSpPr>
          <p:nvPr>
            <p:ph type="title"/>
          </p:nvPr>
        </p:nvSpPr>
        <p:spPr>
          <a:prstGeom prst="rect">
            <a:avLst/>
          </a:prstGeom>
        </p:spPr>
        <p:txBody>
          <a:bodyPr/>
          <a:lstStyle/>
          <a:p>
            <a:pPr defTabSz="537463">
              <a:defRPr sz="6992"/>
            </a:pPr>
            <a:r>
              <a:rPr lang="en-US" dirty="0"/>
              <a:t>Other Opportunities</a:t>
            </a:r>
            <a:endParaRPr dirty="0"/>
          </a:p>
        </p:txBody>
      </p:sp>
      <p:sp>
        <p:nvSpPr>
          <p:cNvPr id="162" name="Shape 162"/>
          <p:cNvSpPr>
            <a:spLocks noGrp="1"/>
          </p:cNvSpPr>
          <p:nvPr>
            <p:ph type="body" sz="half" idx="1"/>
          </p:nvPr>
        </p:nvSpPr>
        <p:spPr>
          <a:prstGeom prst="rect">
            <a:avLst/>
          </a:prstGeom>
        </p:spPr>
        <p:txBody>
          <a:bodyPr>
            <a:normAutofit lnSpcReduction="10000"/>
          </a:bodyPr>
          <a:lstStyle/>
          <a:p>
            <a:pPr marL="373380" indent="-373380" defTabSz="572516">
              <a:spcBef>
                <a:spcPts val="2700"/>
              </a:spcBef>
              <a:buBlip>
                <a:blip r:embed="rId6"/>
              </a:buBlip>
              <a:defRPr sz="3528"/>
            </a:pPr>
            <a:r>
              <a:rPr lang="en-US" dirty="0"/>
              <a:t>Schools often offer their own programs with the Center as the classroom.  </a:t>
            </a:r>
          </a:p>
          <a:p>
            <a:pPr marL="373380" indent="-373380" defTabSz="572516">
              <a:spcBef>
                <a:spcPts val="2700"/>
              </a:spcBef>
              <a:buBlip>
                <a:blip r:embed="rId6"/>
              </a:buBlip>
              <a:defRPr sz="3528"/>
            </a:pPr>
            <a:r>
              <a:rPr lang="en-US" dirty="0"/>
              <a:t>The Center also offers Instructor Led Learning Stations on a variety of subjects</a:t>
            </a:r>
          </a:p>
          <a:p>
            <a:pPr marL="373380" indent="-373380" defTabSz="572516">
              <a:spcBef>
                <a:spcPts val="2700"/>
              </a:spcBef>
              <a:buBlip>
                <a:blip r:embed="rId6"/>
              </a:buBlip>
              <a:defRPr sz="3528"/>
            </a:pPr>
            <a:r>
              <a:rPr lang="en-US" dirty="0"/>
              <a:t>Other activities can be arranged as well.</a:t>
            </a:r>
            <a:endParaRPr dirty="0"/>
          </a:p>
        </p:txBody>
      </p:sp>
      <p:pic>
        <p:nvPicPr>
          <p:cNvPr id="2" name="Audio 1">
            <a:hlinkClick r:id="" action="ppaction://media"/>
            <a:extLst>
              <a:ext uri="{FF2B5EF4-FFF2-40B4-BE49-F238E27FC236}">
                <a16:creationId xmlns:a16="http://schemas.microsoft.com/office/drawing/2014/main" xmlns="" id="{754BF9ED-38BF-6F4A-B97C-69007F86F0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1540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9A3936F-6F8D-B24F-97D7-8137756D0054}"/>
              </a:ext>
            </a:extLst>
          </p:cNvPr>
          <p:cNvSpPr>
            <a:spLocks noGrp="1"/>
          </p:cNvSpPr>
          <p:nvPr>
            <p:ph type="title"/>
          </p:nvPr>
        </p:nvSpPr>
        <p:spPr/>
        <p:txBody>
          <a:bodyPr>
            <a:normAutofit fontScale="90000"/>
          </a:bodyPr>
          <a:lstStyle/>
          <a:p>
            <a:r>
              <a:rPr lang="en-US" dirty="0"/>
              <a:t>How your school or group can schedule an outing</a:t>
            </a:r>
          </a:p>
        </p:txBody>
      </p:sp>
      <p:sp>
        <p:nvSpPr>
          <p:cNvPr id="4" name="Text Placeholder 3">
            <a:extLst>
              <a:ext uri="{FF2B5EF4-FFF2-40B4-BE49-F238E27FC236}">
                <a16:creationId xmlns:a16="http://schemas.microsoft.com/office/drawing/2014/main" xmlns="" id="{6D79FA73-8424-0044-A77D-BE582AD88525}"/>
              </a:ext>
            </a:extLst>
          </p:cNvPr>
          <p:cNvSpPr>
            <a:spLocks noGrp="1"/>
          </p:cNvSpPr>
          <p:nvPr>
            <p:ph type="body" sz="half" idx="1"/>
          </p:nvPr>
        </p:nvSpPr>
        <p:spPr>
          <a:xfrm>
            <a:off x="473529" y="3022600"/>
            <a:ext cx="12050485" cy="5715000"/>
          </a:xfrm>
        </p:spPr>
        <p:txBody>
          <a:bodyPr/>
          <a:lstStyle/>
          <a:p>
            <a:pPr>
              <a:buFont typeface="Arial" panose="020B0604020202020204" pitchFamily="34" charset="0"/>
              <a:buChar char="•"/>
            </a:pPr>
            <a:r>
              <a:rPr lang="en-US" dirty="0"/>
              <a:t>Call 609-698-8003 or email </a:t>
            </a:r>
            <a:r>
              <a:rPr lang="en-US" dirty="0">
                <a:hlinkClick r:id="rId4"/>
              </a:rPr>
              <a:t>info@nrefnj.org</a:t>
            </a:r>
            <a:r>
              <a:rPr lang="en-US" dirty="0"/>
              <a:t> to arrange tour</a:t>
            </a:r>
          </a:p>
          <a:p>
            <a:pPr>
              <a:buFont typeface="Arial" panose="020B0604020202020204" pitchFamily="34" charset="0"/>
              <a:buChar char="•"/>
            </a:pPr>
            <a:r>
              <a:rPr lang="en-US" dirty="0"/>
              <a:t>Visit </a:t>
            </a:r>
            <a:r>
              <a:rPr lang="en-US" dirty="0">
                <a:hlinkClick r:id="rId5"/>
              </a:rPr>
              <a:t>www.LighthouseCenterNJ.org/meeting-retreat-ctr</a:t>
            </a:r>
            <a:r>
              <a:rPr lang="en-US" dirty="0"/>
              <a:t> </a:t>
            </a:r>
          </a:p>
          <a:p>
            <a:pPr>
              <a:buFont typeface="Arial" panose="020B0604020202020204" pitchFamily="34" charset="0"/>
              <a:buChar char="•"/>
            </a:pPr>
            <a:r>
              <a:rPr lang="en-US" dirty="0"/>
              <a:t>Fill out the facility request form and submit insurance certification</a:t>
            </a:r>
          </a:p>
        </p:txBody>
      </p:sp>
      <p:pic>
        <p:nvPicPr>
          <p:cNvPr id="2" name="Audio 1">
            <a:hlinkClick r:id="" action="ppaction://media"/>
            <a:extLst>
              <a:ext uri="{FF2B5EF4-FFF2-40B4-BE49-F238E27FC236}">
                <a16:creationId xmlns:a16="http://schemas.microsoft.com/office/drawing/2014/main" xmlns="" id="{3D601D20-BE07-B742-8514-452D141739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2518515172"/>
      </p:ext>
    </p:extLst>
  </p:cSld>
  <p:clrMapOvr>
    <a:masterClrMapping/>
  </p:clrMapOvr>
  <p:transition xmlns:p14="http://schemas.microsoft.com/office/powerpoint/2010/main" spd="med" advTm="2889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1963E3A-7E9F-7B49-8C2A-3DA528B0D61C}"/>
              </a:ext>
            </a:extLst>
          </p:cNvPr>
          <p:cNvSpPr txBox="1">
            <a:spLocks noChangeArrowheads="1"/>
          </p:cNvSpPr>
          <p:nvPr/>
        </p:nvSpPr>
        <p:spPr bwMode="auto">
          <a:xfrm>
            <a:off x="8046357" y="1417194"/>
            <a:ext cx="423671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a:spcBef>
                <a:spcPct val="0"/>
              </a:spcBef>
              <a:buFontTx/>
              <a:buNone/>
            </a:pPr>
            <a:r>
              <a:rPr lang="en-US" altLang="en-US" sz="800" b="1" dirty="0">
                <a:solidFill>
                  <a:srgbClr val="323232"/>
                </a:solidFill>
                <a:ea typeface="+mn-ea"/>
                <a:cs typeface="Arial" panose="020B0604020202020204" pitchFamily="34" charset="0"/>
              </a:rPr>
              <a:t> </a:t>
            </a:r>
          </a:p>
          <a:p>
            <a:pPr marL="285750" indent="-285750">
              <a:spcBef>
                <a:spcPct val="0"/>
              </a:spcBef>
            </a:pPr>
            <a:r>
              <a:rPr lang="en-US" altLang="en-US" sz="2400" b="1">
                <a:solidFill>
                  <a:srgbClr val="323232"/>
                </a:solidFill>
                <a:ea typeface="+mn-ea"/>
                <a:cs typeface="Arial" panose="020B0604020202020204" pitchFamily="34" charset="0"/>
              </a:rPr>
              <a:t>Focused </a:t>
            </a:r>
            <a:r>
              <a:rPr lang="en-US" altLang="en-US" sz="2400" b="1" dirty="0">
                <a:solidFill>
                  <a:srgbClr val="323232"/>
                </a:solidFill>
                <a:ea typeface="+mn-ea"/>
                <a:cs typeface="Arial" panose="020B0604020202020204" pitchFamily="34" charset="0"/>
              </a:rPr>
              <a:t>on different habitats and areas of study!!</a:t>
            </a:r>
          </a:p>
          <a:p>
            <a:pPr algn="ctr">
              <a:spcBef>
                <a:spcPct val="0"/>
              </a:spcBef>
              <a:buFontTx/>
              <a:buNone/>
            </a:pPr>
            <a:endParaRPr lang="en-US" altLang="en-US" sz="800" b="1" dirty="0">
              <a:solidFill>
                <a:srgbClr val="323232"/>
              </a:solidFill>
              <a:ea typeface="+mn-ea"/>
              <a:cs typeface="Arial" panose="020B0604020202020204" pitchFamily="34" charset="0"/>
            </a:endParaRPr>
          </a:p>
        </p:txBody>
      </p:sp>
      <p:pic>
        <p:nvPicPr>
          <p:cNvPr id="7" name="Picture 6">
            <a:extLst>
              <a:ext uri="{FF2B5EF4-FFF2-40B4-BE49-F238E27FC236}">
                <a16:creationId xmlns:a16="http://schemas.microsoft.com/office/drawing/2014/main" xmlns="" id="{0FFA3D9A-B5AC-A844-8B40-D1B825D88E3F}"/>
              </a:ext>
            </a:extLst>
          </p:cNvPr>
          <p:cNvPicPr>
            <a:picLocks noChangeAspect="1"/>
          </p:cNvPicPr>
          <p:nvPr/>
        </p:nvPicPr>
        <p:blipFill rotWithShape="1">
          <a:blip r:embed="rId4"/>
          <a:srcRect l="8723" t="7398" r="-370" b="41744"/>
          <a:stretch/>
        </p:blipFill>
        <p:spPr>
          <a:xfrm>
            <a:off x="724682" y="636814"/>
            <a:ext cx="7308978" cy="4998145"/>
          </a:xfrm>
          <a:prstGeom prst="rect">
            <a:avLst/>
          </a:prstGeom>
        </p:spPr>
      </p:pic>
      <p:pic>
        <p:nvPicPr>
          <p:cNvPr id="8" name="Picture 7">
            <a:extLst>
              <a:ext uri="{FF2B5EF4-FFF2-40B4-BE49-F238E27FC236}">
                <a16:creationId xmlns:a16="http://schemas.microsoft.com/office/drawing/2014/main" xmlns="" id="{DDB0D642-20DE-0540-82FD-3E0AB13186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2145" y="5348259"/>
            <a:ext cx="2780937" cy="1853958"/>
          </a:xfrm>
          <a:prstGeom prst="rect">
            <a:avLst/>
          </a:prstGeom>
        </p:spPr>
      </p:pic>
      <p:pic>
        <p:nvPicPr>
          <p:cNvPr id="9" name="Picture 8">
            <a:extLst>
              <a:ext uri="{FF2B5EF4-FFF2-40B4-BE49-F238E27FC236}">
                <a16:creationId xmlns:a16="http://schemas.microsoft.com/office/drawing/2014/main" xmlns="" id="{F15F7FA8-BA97-EA49-A25B-D8203D4500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55352" y="3009830"/>
            <a:ext cx="2618728" cy="1853958"/>
          </a:xfrm>
          <a:prstGeom prst="rect">
            <a:avLst/>
          </a:prstGeom>
        </p:spPr>
      </p:pic>
      <p:sp>
        <p:nvSpPr>
          <p:cNvPr id="10" name="TextBox 9">
            <a:extLst>
              <a:ext uri="{FF2B5EF4-FFF2-40B4-BE49-F238E27FC236}">
                <a16:creationId xmlns:a16="http://schemas.microsoft.com/office/drawing/2014/main" xmlns="" id="{6712C1AB-E195-1E48-A80E-ADBB9A26E386}"/>
              </a:ext>
            </a:extLst>
          </p:cNvPr>
          <p:cNvSpPr txBox="1">
            <a:spLocks noChangeArrowheads="1"/>
          </p:cNvSpPr>
          <p:nvPr/>
        </p:nvSpPr>
        <p:spPr bwMode="auto">
          <a:xfrm>
            <a:off x="1328848" y="5798184"/>
            <a:ext cx="61006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a:spcBef>
                <a:spcPct val="0"/>
              </a:spcBef>
              <a:buFontTx/>
              <a:buNone/>
            </a:pPr>
            <a:r>
              <a:rPr lang="en-US" altLang="en-US" sz="2800" b="1" dirty="0">
                <a:solidFill>
                  <a:srgbClr val="323232"/>
                </a:solidFill>
                <a:ea typeface="+mn-ea"/>
                <a:cs typeface="Arial" panose="020B0604020202020204" pitchFamily="34" charset="0"/>
              </a:rPr>
              <a:t>Open to High School Sophomores and Juniors</a:t>
            </a:r>
          </a:p>
        </p:txBody>
      </p:sp>
      <p:sp>
        <p:nvSpPr>
          <p:cNvPr id="2" name="TextBox 1">
            <a:extLst>
              <a:ext uri="{FF2B5EF4-FFF2-40B4-BE49-F238E27FC236}">
                <a16:creationId xmlns:a16="http://schemas.microsoft.com/office/drawing/2014/main" xmlns="" id="{E1A1A998-48C5-C941-92F3-28A981B5B1CE}"/>
              </a:ext>
            </a:extLst>
          </p:cNvPr>
          <p:cNvSpPr txBox="1"/>
          <p:nvPr/>
        </p:nvSpPr>
        <p:spPr>
          <a:xfrm>
            <a:off x="724682" y="6915516"/>
            <a:ext cx="784781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2000" dirty="0"/>
              <a:t>The Drexel Environmental Science Leadership Academy is one part adventure travel, one part leadership training, and two parts field experience. Students who attend DESLA have the choice of habitat-hopping from seaside to maritime forest all along the New Jersey coastline;</a:t>
            </a:r>
            <a:endParaRPr kumimoji="0" lang="en-US" sz="2000" b="0" i="0" u="none" strike="noStrike" cap="none" spc="0" normalizeH="0" baseline="0" dirty="0">
              <a:ln>
                <a:noFill/>
              </a:ln>
              <a:solidFill>
                <a:srgbClr val="625B48"/>
              </a:solidFill>
              <a:effectLst/>
              <a:uFillTx/>
              <a:latin typeface="+mn-lt"/>
              <a:ea typeface="+mn-ea"/>
              <a:cs typeface="+mn-cs"/>
              <a:sym typeface="Didot"/>
            </a:endParaRPr>
          </a:p>
        </p:txBody>
      </p:sp>
      <p:sp>
        <p:nvSpPr>
          <p:cNvPr id="3" name="TextBox 2">
            <a:extLst>
              <a:ext uri="{FF2B5EF4-FFF2-40B4-BE49-F238E27FC236}">
                <a16:creationId xmlns:a16="http://schemas.microsoft.com/office/drawing/2014/main" xmlns="" id="{11DBE3AE-11B8-BC46-AA53-2755244BD0D2}"/>
              </a:ext>
            </a:extLst>
          </p:cNvPr>
          <p:cNvSpPr txBox="1"/>
          <p:nvPr/>
        </p:nvSpPr>
        <p:spPr>
          <a:xfrm>
            <a:off x="849086" y="8679598"/>
            <a:ext cx="1036864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2400" dirty="0"/>
              <a:t>https://</a:t>
            </a:r>
            <a:r>
              <a:rPr lang="en-US" sz="2400" dirty="0" err="1"/>
              <a:t>drexel.edu</a:t>
            </a:r>
            <a:r>
              <a:rPr lang="en-US" sz="2400" dirty="0"/>
              <a:t>/</a:t>
            </a:r>
            <a:r>
              <a:rPr lang="en-US" sz="2400" dirty="0" err="1"/>
              <a:t>coas</a:t>
            </a:r>
            <a:r>
              <a:rPr lang="en-US" sz="2400" dirty="0"/>
              <a:t>/academics/high-school-programs/</a:t>
            </a:r>
            <a:r>
              <a:rPr lang="en-US" sz="2400" dirty="0" err="1"/>
              <a:t>desla</a:t>
            </a:r>
            <a:r>
              <a:rPr lang="en-US" sz="2400" dirty="0"/>
              <a:t>/</a:t>
            </a:r>
            <a:endParaRPr kumimoji="0" lang="en-US" sz="2400" b="0" i="0" u="none" strike="noStrike" cap="none" spc="0" normalizeH="0" baseline="0" dirty="0">
              <a:ln>
                <a:noFill/>
              </a:ln>
              <a:solidFill>
                <a:srgbClr val="625B48"/>
              </a:solidFill>
              <a:effectLst/>
              <a:uFillTx/>
              <a:latin typeface="+mn-lt"/>
              <a:ea typeface="+mn-ea"/>
              <a:cs typeface="+mn-cs"/>
              <a:sym typeface="Didot"/>
            </a:endParaRPr>
          </a:p>
        </p:txBody>
      </p:sp>
      <p:sp>
        <p:nvSpPr>
          <p:cNvPr id="4" name="TextBox 3">
            <a:extLst>
              <a:ext uri="{FF2B5EF4-FFF2-40B4-BE49-F238E27FC236}">
                <a16:creationId xmlns:a16="http://schemas.microsoft.com/office/drawing/2014/main" xmlns="" id="{CC605008-DE1F-2E4B-9815-501D4F25663D}"/>
              </a:ext>
            </a:extLst>
          </p:cNvPr>
          <p:cNvSpPr txBox="1"/>
          <p:nvPr/>
        </p:nvSpPr>
        <p:spPr>
          <a:xfrm>
            <a:off x="8572500" y="7520279"/>
            <a:ext cx="38862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kumimoji="0" lang="en-US" sz="2400" b="0" i="0" u="none" strike="noStrike" cap="none" spc="0" normalizeH="0" baseline="0" dirty="0">
                <a:ln>
                  <a:noFill/>
                </a:ln>
                <a:solidFill>
                  <a:srgbClr val="625B48"/>
                </a:solidFill>
                <a:effectLst/>
                <a:uFillTx/>
                <a:latin typeface="+mn-lt"/>
                <a:ea typeface="+mn-ea"/>
                <a:cs typeface="+mn-cs"/>
                <a:sym typeface="Didot"/>
              </a:rPr>
              <a:t>Tentative dates for 2020:</a:t>
            </a:r>
            <a:br>
              <a:rPr kumimoji="0" lang="en-US" sz="2400" b="0" i="0" u="none" strike="noStrike" cap="none" spc="0" normalizeH="0" baseline="0" dirty="0">
                <a:ln>
                  <a:noFill/>
                </a:ln>
                <a:solidFill>
                  <a:srgbClr val="625B48"/>
                </a:solidFill>
                <a:effectLst/>
                <a:uFillTx/>
                <a:latin typeface="+mn-lt"/>
                <a:ea typeface="+mn-ea"/>
                <a:cs typeface="+mn-cs"/>
                <a:sym typeface="Didot"/>
              </a:rPr>
            </a:br>
            <a:r>
              <a:rPr lang="en-US" sz="2400" b="1" dirty="0"/>
              <a:t>July 12 - 18, 2020:</a:t>
            </a:r>
            <a:endParaRPr kumimoji="0" lang="en-US" sz="2400" b="0" i="0" u="none" strike="noStrike" cap="none" spc="0" normalizeH="0" baseline="0" dirty="0">
              <a:ln>
                <a:noFill/>
              </a:ln>
              <a:solidFill>
                <a:srgbClr val="625B48"/>
              </a:solidFill>
              <a:effectLst/>
              <a:uFillTx/>
              <a:latin typeface="+mn-lt"/>
              <a:ea typeface="+mn-ea"/>
              <a:cs typeface="+mn-cs"/>
              <a:sym typeface="Didot"/>
            </a:endParaRPr>
          </a:p>
        </p:txBody>
      </p:sp>
      <p:pic>
        <p:nvPicPr>
          <p:cNvPr id="5" name="Audio 4">
            <a:hlinkClick r:id="" action="ppaction://media"/>
            <a:extLst>
              <a:ext uri="{FF2B5EF4-FFF2-40B4-BE49-F238E27FC236}">
                <a16:creationId xmlns:a16="http://schemas.microsoft.com/office/drawing/2014/main" xmlns="" id="{5E556E84-DD41-AB48-A865-B43AC8678D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1427755990"/>
      </p:ext>
    </p:extLst>
  </p:cSld>
  <p:clrMapOvr>
    <a:masterClrMapping/>
  </p:clrMapOvr>
  <p:transition xmlns:p14="http://schemas.microsoft.com/office/powerpoint/2010/main" spd="med" advTm="3112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riding skis on a body of water&#10;&#10;Description automatically generated">
            <a:extLst>
              <a:ext uri="{FF2B5EF4-FFF2-40B4-BE49-F238E27FC236}">
                <a16:creationId xmlns:a16="http://schemas.microsoft.com/office/drawing/2014/main" xmlns="" id="{99BD5F36-707C-D744-BC06-69E201027A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474" y="1823581"/>
            <a:ext cx="4572000" cy="3048000"/>
          </a:xfrm>
          <a:prstGeom prst="rect">
            <a:avLst/>
          </a:prstGeom>
        </p:spPr>
      </p:pic>
      <p:pic>
        <p:nvPicPr>
          <p:cNvPr id="10" name="Picture 9" descr="A group of people standing on top of a sandy beach&#10;&#10;Description automatically generated">
            <a:extLst>
              <a:ext uri="{FF2B5EF4-FFF2-40B4-BE49-F238E27FC236}">
                <a16:creationId xmlns:a16="http://schemas.microsoft.com/office/drawing/2014/main" xmlns="" id="{03EE6A06-1969-074D-8746-F15C66F47C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3333" b="17460"/>
          <a:stretch/>
        </p:blipFill>
        <p:spPr>
          <a:xfrm>
            <a:off x="636814" y="4241011"/>
            <a:ext cx="6719734" cy="4408714"/>
          </a:xfrm>
          <a:prstGeom prst="rect">
            <a:avLst/>
          </a:prstGeom>
        </p:spPr>
      </p:pic>
      <p:sp>
        <p:nvSpPr>
          <p:cNvPr id="5" name="TextBox 4">
            <a:extLst>
              <a:ext uri="{FF2B5EF4-FFF2-40B4-BE49-F238E27FC236}">
                <a16:creationId xmlns:a16="http://schemas.microsoft.com/office/drawing/2014/main" xmlns="" id="{B64E02A5-1528-C44E-A7D6-87E92D0D404C}"/>
              </a:ext>
            </a:extLst>
          </p:cNvPr>
          <p:cNvSpPr txBox="1"/>
          <p:nvPr/>
        </p:nvSpPr>
        <p:spPr>
          <a:xfrm>
            <a:off x="3679869" y="522685"/>
            <a:ext cx="5796780" cy="523220"/>
          </a:xfrm>
          <a:prstGeom prst="rect">
            <a:avLst/>
          </a:prstGeom>
          <a:noFill/>
        </p:spPr>
        <p:txBody>
          <a:bodyPr wrap="none" rtlCol="0">
            <a:spAutoFit/>
          </a:bodyPr>
          <a:lstStyle/>
          <a:p>
            <a:r>
              <a:rPr lang="en-US" sz="2800" b="1" dirty="0">
                <a:solidFill>
                  <a:schemeClr val="bg1"/>
                </a:solidFill>
              </a:rPr>
              <a:t>DESLA at the Lighthouse Center</a:t>
            </a:r>
          </a:p>
        </p:txBody>
      </p:sp>
      <p:pic>
        <p:nvPicPr>
          <p:cNvPr id="7" name="Picture 6" descr="A person that is standing in the water&#10;&#10;Description automatically generated">
            <a:extLst>
              <a:ext uri="{FF2B5EF4-FFF2-40B4-BE49-F238E27FC236}">
                <a16:creationId xmlns:a16="http://schemas.microsoft.com/office/drawing/2014/main" xmlns="" id="{A66E7558-0C68-D445-9865-17951A5E70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90265" y="1961769"/>
            <a:ext cx="5377543" cy="3585029"/>
          </a:xfrm>
          <a:prstGeom prst="rect">
            <a:avLst/>
          </a:prstGeom>
        </p:spPr>
      </p:pic>
      <p:sp>
        <p:nvSpPr>
          <p:cNvPr id="8" name="TextBox 7">
            <a:extLst>
              <a:ext uri="{FF2B5EF4-FFF2-40B4-BE49-F238E27FC236}">
                <a16:creationId xmlns:a16="http://schemas.microsoft.com/office/drawing/2014/main" xmlns="" id="{296A44B9-0CC4-624F-B781-36D7B013C648}"/>
              </a:ext>
            </a:extLst>
          </p:cNvPr>
          <p:cNvSpPr txBox="1"/>
          <p:nvPr/>
        </p:nvSpPr>
        <p:spPr>
          <a:xfrm>
            <a:off x="636814" y="1045905"/>
            <a:ext cx="11882891" cy="707886"/>
          </a:xfrm>
          <a:prstGeom prst="rect">
            <a:avLst/>
          </a:prstGeom>
          <a:noFill/>
        </p:spPr>
        <p:txBody>
          <a:bodyPr wrap="square" rtlCol="0">
            <a:spAutoFit/>
          </a:bodyPr>
          <a:lstStyle/>
          <a:p>
            <a:r>
              <a:rPr lang="en-US" sz="2000" b="1" i="1" dirty="0"/>
              <a:t>Activities include,  Fish &amp; Wetlands Studies, Barnegat Water Quality, Beach Ecology, Herp Night, Pygmy Pine Forest Survey Algae Night and Bug Night</a:t>
            </a:r>
          </a:p>
        </p:txBody>
      </p:sp>
      <p:pic>
        <p:nvPicPr>
          <p:cNvPr id="9" name="Picture 8" descr="A person wearing a hat&#10;&#10;Description automatically generated">
            <a:extLst>
              <a:ext uri="{FF2B5EF4-FFF2-40B4-BE49-F238E27FC236}">
                <a16:creationId xmlns:a16="http://schemas.microsoft.com/office/drawing/2014/main" xmlns="" id="{89FE0695-89A6-AD4F-9158-27C36765EED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3212" t="18681" r="12877"/>
          <a:stretch/>
        </p:blipFill>
        <p:spPr>
          <a:xfrm>
            <a:off x="7038368" y="5007683"/>
            <a:ext cx="4669971" cy="3961343"/>
          </a:xfrm>
          <a:prstGeom prst="rect">
            <a:avLst/>
          </a:prstGeom>
        </p:spPr>
      </p:pic>
      <p:pic>
        <p:nvPicPr>
          <p:cNvPr id="2" name="Audio 1">
            <a:hlinkClick r:id="" action="ppaction://media"/>
            <a:extLst>
              <a:ext uri="{FF2B5EF4-FFF2-40B4-BE49-F238E27FC236}">
                <a16:creationId xmlns:a16="http://schemas.microsoft.com/office/drawing/2014/main" xmlns="" id="{12257316-3125-5B4A-B38A-DFA9205657E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039600" y="8788400"/>
            <a:ext cx="812800" cy="812800"/>
          </a:xfrm>
          <a:prstGeom prst="rect">
            <a:avLst/>
          </a:prstGeom>
        </p:spPr>
      </p:pic>
    </p:spTree>
    <p:custDataLst>
      <p:tags r:id="rId1"/>
    </p:custDataLst>
    <p:extLst>
      <p:ext uri="{BB962C8B-B14F-4D97-AF65-F5344CB8AC3E}">
        <p14:creationId xmlns:p14="http://schemas.microsoft.com/office/powerpoint/2010/main" val="4056256759"/>
      </p:ext>
    </p:extLst>
  </p:cSld>
  <p:clrMapOvr>
    <a:masterClrMapping/>
  </p:clrMapOvr>
  <p:transition xmlns:p14="http://schemas.microsoft.com/office/powerpoint/2010/main" spd="med" advTm="2380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Placeholder 163"/>
          <p:cNvPicPr>
            <a:picLocks noGrp="1"/>
          </p:cNvPicPr>
          <p:nvPr>
            <p:ph type="pic" idx="13"/>
          </p:nvPr>
        </p:nvPicPr>
        <p:blipFill>
          <a:blip r:embed="rId5">
            <a:extLst/>
          </a:blip>
          <a:stretch>
            <a:fillRect/>
          </a:stretch>
        </p:blipFill>
        <p:spPr>
          <a:xfrm>
            <a:off x="635000" y="4830602"/>
            <a:ext cx="4483100" cy="4089401"/>
          </a:xfrm>
          <a:prstGeom prst="rect">
            <a:avLst/>
          </a:prstGeom>
        </p:spPr>
      </p:pic>
      <p:pic>
        <p:nvPicPr>
          <p:cNvPr id="165" name="Picture Placeholder 164"/>
          <p:cNvPicPr>
            <a:picLocks noGrp="1"/>
          </p:cNvPicPr>
          <p:nvPr>
            <p:ph type="pic" idx="14"/>
          </p:nvPr>
        </p:nvPicPr>
        <p:blipFill>
          <a:blip r:embed="rId6">
            <a:extLst/>
          </a:blip>
          <a:stretch>
            <a:fillRect/>
          </a:stretch>
        </p:blipFill>
        <p:spPr>
          <a:xfrm>
            <a:off x="635000" y="641350"/>
            <a:ext cx="4483100" cy="4102100"/>
          </a:xfrm>
          <a:prstGeom prst="rect">
            <a:avLst/>
          </a:prstGeom>
        </p:spPr>
      </p:pic>
      <p:pic>
        <p:nvPicPr>
          <p:cNvPr id="166" name="Picture Placeholder 165"/>
          <p:cNvPicPr>
            <a:picLocks noGrp="1"/>
          </p:cNvPicPr>
          <p:nvPr>
            <p:ph type="pic" idx="15"/>
          </p:nvPr>
        </p:nvPicPr>
        <p:blipFill>
          <a:blip r:embed="rId7">
            <a:extLst/>
          </a:blip>
          <a:stretch>
            <a:fillRect/>
          </a:stretch>
        </p:blipFill>
        <p:spPr>
          <a:xfrm>
            <a:off x="5346700" y="654050"/>
            <a:ext cx="7010400" cy="8445500"/>
          </a:xfrm>
          <a:prstGeom prst="rect">
            <a:avLst/>
          </a:prstGeom>
        </p:spPr>
      </p:pic>
      <p:sp>
        <p:nvSpPr>
          <p:cNvPr id="2" name="TextBox 1">
            <a:extLst>
              <a:ext uri="{FF2B5EF4-FFF2-40B4-BE49-F238E27FC236}">
                <a16:creationId xmlns:a16="http://schemas.microsoft.com/office/drawing/2014/main" xmlns="" id="{45536933-AA0B-F34F-A25A-2BD515CEC02D}"/>
              </a:ext>
            </a:extLst>
          </p:cNvPr>
          <p:cNvSpPr txBox="1"/>
          <p:nvPr/>
        </p:nvSpPr>
        <p:spPr>
          <a:xfrm>
            <a:off x="6002564" y="865415"/>
            <a:ext cx="569867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accent6">
                    <a:lumMod val="20000"/>
                    <a:lumOff val="80000"/>
                  </a:schemeClr>
                </a:solidFill>
                <a:effectLst/>
                <a:uFillTx/>
                <a:latin typeface="+mn-lt"/>
                <a:ea typeface="+mn-ea"/>
                <a:cs typeface="+mn-cs"/>
                <a:sym typeface="Didot"/>
              </a:rPr>
              <a:t>Fish Hawks </a:t>
            </a:r>
          </a:p>
          <a:p>
            <a:pPr marL="0" marR="0" indent="0" algn="ctr" defTabSz="584200" rtl="0" fontAlgn="auto" latinLnBrk="0" hangingPunct="0">
              <a:lnSpc>
                <a:spcPct val="100000"/>
              </a:lnSpc>
              <a:spcBef>
                <a:spcPts val="0"/>
              </a:spcBef>
              <a:spcAft>
                <a:spcPts val="0"/>
              </a:spcAft>
              <a:buClrTx/>
              <a:buSzTx/>
              <a:buFontTx/>
              <a:buNone/>
              <a:tabLst/>
            </a:pPr>
            <a:r>
              <a:rPr lang="en-US" b="1" dirty="0">
                <a:solidFill>
                  <a:schemeClr val="accent6">
                    <a:lumMod val="20000"/>
                    <a:lumOff val="80000"/>
                  </a:schemeClr>
                </a:solidFill>
              </a:rPr>
              <a:t>Fishing Seminar</a:t>
            </a:r>
            <a:endParaRPr kumimoji="0" lang="en-US" sz="4000" b="1" i="0" u="none" strike="noStrike" cap="none" spc="0" normalizeH="0" baseline="0" dirty="0">
              <a:ln>
                <a:noFill/>
              </a:ln>
              <a:solidFill>
                <a:schemeClr val="accent6">
                  <a:lumMod val="20000"/>
                  <a:lumOff val="80000"/>
                </a:schemeClr>
              </a:solidFill>
              <a:effectLst/>
              <a:uFillTx/>
              <a:sym typeface="Didot"/>
            </a:endParaRPr>
          </a:p>
        </p:txBody>
      </p:sp>
      <p:pic>
        <p:nvPicPr>
          <p:cNvPr id="3" name="Audio 2">
            <a:hlinkClick r:id="" action="ppaction://media"/>
            <a:extLst>
              <a:ext uri="{FF2B5EF4-FFF2-40B4-BE49-F238E27FC236}">
                <a16:creationId xmlns:a16="http://schemas.microsoft.com/office/drawing/2014/main" xmlns="" id="{12F196E5-2372-9446-ABC7-6595BDCF4D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Placeholder 179"/>
          <p:cNvPicPr>
            <a:picLocks noGrp="1"/>
          </p:cNvPicPr>
          <p:nvPr>
            <p:ph type="pic" idx="13"/>
          </p:nvPr>
        </p:nvPicPr>
        <p:blipFill>
          <a:blip r:embed="rId5">
            <a:extLst/>
          </a:blip>
          <a:stretch>
            <a:fillRect/>
          </a:stretch>
        </p:blipFill>
        <p:spPr>
          <a:xfrm>
            <a:off x="7848600" y="4999935"/>
            <a:ext cx="4483101" cy="4089401"/>
          </a:xfrm>
          <a:prstGeom prst="rect">
            <a:avLst/>
          </a:prstGeom>
        </p:spPr>
      </p:pic>
      <p:pic>
        <p:nvPicPr>
          <p:cNvPr id="181" name="Picture Placeholder 180"/>
          <p:cNvPicPr>
            <a:picLocks noGrp="1"/>
          </p:cNvPicPr>
          <p:nvPr>
            <p:ph type="pic" idx="14"/>
          </p:nvPr>
        </p:nvPicPr>
        <p:blipFill>
          <a:blip r:embed="rId6">
            <a:extLst/>
          </a:blip>
          <a:stretch>
            <a:fillRect/>
          </a:stretch>
        </p:blipFill>
        <p:spPr>
          <a:xfrm>
            <a:off x="7848600" y="651565"/>
            <a:ext cx="4483100" cy="4102101"/>
          </a:xfrm>
          <a:prstGeom prst="rect">
            <a:avLst/>
          </a:prstGeom>
        </p:spPr>
      </p:pic>
      <p:pic>
        <p:nvPicPr>
          <p:cNvPr id="182" name="Picture Placeholder 181"/>
          <p:cNvPicPr>
            <a:picLocks noGrp="1"/>
          </p:cNvPicPr>
          <p:nvPr>
            <p:ph type="pic" idx="15"/>
          </p:nvPr>
        </p:nvPicPr>
        <p:blipFill>
          <a:blip r:embed="rId7">
            <a:extLst/>
          </a:blip>
          <a:stretch>
            <a:fillRect/>
          </a:stretch>
        </p:blipFill>
        <p:spPr>
          <a:xfrm>
            <a:off x="622300" y="654050"/>
            <a:ext cx="7010400" cy="8445501"/>
          </a:xfrm>
          <a:prstGeom prst="rect">
            <a:avLst/>
          </a:prstGeom>
        </p:spPr>
      </p:pic>
      <p:sp>
        <p:nvSpPr>
          <p:cNvPr id="2" name="TextBox 1">
            <a:extLst>
              <a:ext uri="{FF2B5EF4-FFF2-40B4-BE49-F238E27FC236}">
                <a16:creationId xmlns:a16="http://schemas.microsoft.com/office/drawing/2014/main" xmlns="" id="{B35C4DCB-DA20-C942-AC5D-E512736DB9E5}"/>
              </a:ext>
            </a:extLst>
          </p:cNvPr>
          <p:cNvSpPr txBox="1"/>
          <p:nvPr/>
        </p:nvSpPr>
        <p:spPr>
          <a:xfrm>
            <a:off x="1208314" y="996043"/>
            <a:ext cx="607422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accent6">
                    <a:lumMod val="20000"/>
                    <a:lumOff val="80000"/>
                  </a:schemeClr>
                </a:solidFill>
                <a:effectLst/>
                <a:uFillTx/>
                <a:latin typeface="+mn-lt"/>
                <a:ea typeface="+mn-ea"/>
                <a:cs typeface="+mn-cs"/>
                <a:sym typeface="Didot"/>
              </a:rPr>
              <a:t>White oak weaving</a:t>
            </a:r>
          </a:p>
        </p:txBody>
      </p:sp>
      <p:sp>
        <p:nvSpPr>
          <p:cNvPr id="6" name="TextBox 5">
            <a:extLst>
              <a:ext uri="{FF2B5EF4-FFF2-40B4-BE49-F238E27FC236}">
                <a16:creationId xmlns:a16="http://schemas.microsoft.com/office/drawing/2014/main" xmlns="" id="{C85B689B-E929-9943-A18A-214104EA87A4}"/>
              </a:ext>
            </a:extLst>
          </p:cNvPr>
          <p:cNvSpPr txBox="1"/>
          <p:nvPr/>
        </p:nvSpPr>
        <p:spPr>
          <a:xfrm>
            <a:off x="6612166" y="3799583"/>
            <a:ext cx="439329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accent6">
                    <a:lumMod val="20000"/>
                    <a:lumOff val="80000"/>
                  </a:schemeClr>
                </a:solidFill>
                <a:effectLst/>
                <a:uFillTx/>
                <a:latin typeface="+mn-lt"/>
                <a:ea typeface="+mn-ea"/>
                <a:cs typeface="+mn-cs"/>
                <a:sym typeface="Didot"/>
              </a:rPr>
              <a:t>Wood duck </a:t>
            </a:r>
            <a:br>
              <a:rPr kumimoji="0" lang="en-US" sz="2000" b="1" i="0" u="none" strike="noStrike" cap="none" spc="0" normalizeH="0" baseline="0" dirty="0">
                <a:ln>
                  <a:noFill/>
                </a:ln>
                <a:solidFill>
                  <a:schemeClr val="accent6">
                    <a:lumMod val="20000"/>
                    <a:lumOff val="80000"/>
                  </a:schemeClr>
                </a:solidFill>
                <a:effectLst/>
                <a:uFillTx/>
                <a:latin typeface="+mn-lt"/>
                <a:ea typeface="+mn-ea"/>
                <a:cs typeface="+mn-cs"/>
                <a:sym typeface="Didot"/>
              </a:rPr>
            </a:br>
            <a:r>
              <a:rPr kumimoji="0" lang="en-US" sz="2000" b="1" i="0" u="none" strike="noStrike" cap="none" spc="0" normalizeH="0" baseline="0" dirty="0">
                <a:ln>
                  <a:noFill/>
                </a:ln>
                <a:solidFill>
                  <a:schemeClr val="accent6">
                    <a:lumMod val="20000"/>
                    <a:lumOff val="80000"/>
                  </a:schemeClr>
                </a:solidFill>
                <a:effectLst/>
                <a:uFillTx/>
                <a:latin typeface="+mn-lt"/>
                <a:ea typeface="+mn-ea"/>
                <a:cs typeface="+mn-cs"/>
                <a:sym typeface="Didot"/>
              </a:rPr>
              <a:t>conservation</a:t>
            </a:r>
          </a:p>
        </p:txBody>
      </p:sp>
      <p:pic>
        <p:nvPicPr>
          <p:cNvPr id="3" name="Audio 2">
            <a:hlinkClick r:id="" action="ppaction://media"/>
            <a:extLst>
              <a:ext uri="{FF2B5EF4-FFF2-40B4-BE49-F238E27FC236}">
                <a16:creationId xmlns:a16="http://schemas.microsoft.com/office/drawing/2014/main" xmlns="" id="{AFCE0AFC-CD6C-C841-8E9D-6C231E4E1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2674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66D4ED22-F72D-2249-A847-440AF505AC61}"/>
              </a:ext>
            </a:extLst>
          </p:cNvPr>
          <p:cNvPicPr>
            <a:picLocks noGrp="1" noChangeAspect="1"/>
          </p:cNvPicPr>
          <p:nvPr>
            <p:ph type="pic" sz="half" idx="13"/>
          </p:nvPr>
        </p:nvPicPr>
        <p:blipFill>
          <a:blip r:embed="rId5">
            <a:extLst>
              <a:ext uri="{28A0092B-C50C-407E-A947-70E740481C1C}">
                <a14:useLocalDpi xmlns:a14="http://schemas.microsoft.com/office/drawing/2010/main"/>
              </a:ext>
            </a:extLst>
          </a:blip>
          <a:srcRect t="2821" b="2821"/>
          <a:stretch>
            <a:fillRect/>
          </a:stretch>
        </p:blipFill>
        <p:spPr>
          <a:xfrm>
            <a:off x="1080655" y="507036"/>
            <a:ext cx="11190451" cy="8271203"/>
          </a:xfrm>
        </p:spPr>
      </p:pic>
      <p:pic>
        <p:nvPicPr>
          <p:cNvPr id="2" name="Audio 1">
            <a:hlinkClick r:id="" action="ppaction://media"/>
            <a:extLst>
              <a:ext uri="{FF2B5EF4-FFF2-40B4-BE49-F238E27FC236}">
                <a16:creationId xmlns:a16="http://schemas.microsoft.com/office/drawing/2014/main" xmlns="" id="{4EADCE32-5190-EF4E-8248-45C7CEB476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4218914548"/>
      </p:ext>
    </p:extLst>
  </p:cSld>
  <p:clrMapOvr>
    <a:masterClrMapping/>
  </p:clrMapOvr>
  <p:transition xmlns:p14="http://schemas.microsoft.com/office/powerpoint/2010/main" spd="med" advTm="3765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Placeholder 183"/>
          <p:cNvPicPr>
            <a:picLocks noGrp="1"/>
          </p:cNvPicPr>
          <p:nvPr>
            <p:ph type="pic" idx="13"/>
          </p:nvPr>
        </p:nvPicPr>
        <p:blipFill>
          <a:blip r:embed="rId4">
            <a:extLst/>
          </a:blip>
          <a:stretch>
            <a:fillRect/>
          </a:stretch>
        </p:blipFill>
        <p:spPr>
          <a:xfrm>
            <a:off x="741668" y="4764020"/>
            <a:ext cx="4483101" cy="4089401"/>
          </a:xfrm>
          <a:prstGeom prst="rect">
            <a:avLst/>
          </a:prstGeom>
        </p:spPr>
      </p:pic>
      <p:pic>
        <p:nvPicPr>
          <p:cNvPr id="185" name="Picture Placeholder 184"/>
          <p:cNvPicPr>
            <a:picLocks noGrp="1"/>
          </p:cNvPicPr>
          <p:nvPr>
            <p:ph type="pic" idx="14"/>
          </p:nvPr>
        </p:nvPicPr>
        <p:blipFill>
          <a:blip r:embed="rId5">
            <a:extLst/>
          </a:blip>
          <a:stretch>
            <a:fillRect/>
          </a:stretch>
        </p:blipFill>
        <p:spPr>
          <a:xfrm>
            <a:off x="741668" y="641350"/>
            <a:ext cx="4483101" cy="4102100"/>
          </a:xfrm>
          <a:prstGeom prst="rect">
            <a:avLst/>
          </a:prstGeom>
        </p:spPr>
      </p:pic>
      <p:pic>
        <p:nvPicPr>
          <p:cNvPr id="186" name="Picture Placeholder 185"/>
          <p:cNvPicPr>
            <a:picLocks noGrp="1"/>
          </p:cNvPicPr>
          <p:nvPr>
            <p:ph type="pic" idx="15"/>
          </p:nvPr>
        </p:nvPicPr>
        <p:blipFill>
          <a:blip r:embed="rId6">
            <a:extLst/>
          </a:blip>
          <a:stretch>
            <a:fillRect/>
          </a:stretch>
        </p:blipFill>
        <p:spPr>
          <a:xfrm>
            <a:off x="5252126" y="509729"/>
            <a:ext cx="7010401" cy="8445501"/>
          </a:xfrm>
          <a:prstGeom prst="rect">
            <a:avLst/>
          </a:prstGeom>
        </p:spPr>
      </p:pic>
      <p:sp>
        <p:nvSpPr>
          <p:cNvPr id="2" name="TextBox 1">
            <a:extLst>
              <a:ext uri="{FF2B5EF4-FFF2-40B4-BE49-F238E27FC236}">
                <a16:creationId xmlns:a16="http://schemas.microsoft.com/office/drawing/2014/main" xmlns="" id="{33FE9A00-A43C-AF49-B5B0-8B32FA995944}"/>
              </a:ext>
            </a:extLst>
          </p:cNvPr>
          <p:cNvSpPr txBox="1"/>
          <p:nvPr/>
        </p:nvSpPr>
        <p:spPr>
          <a:xfrm>
            <a:off x="6005961" y="641350"/>
            <a:ext cx="550272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accent6">
                    <a:lumMod val="20000"/>
                    <a:lumOff val="80000"/>
                  </a:schemeClr>
                </a:solidFill>
                <a:effectLst/>
                <a:uFillTx/>
                <a:latin typeface="+mn-lt"/>
                <a:ea typeface="+mn-ea"/>
                <a:cs typeface="+mn-cs"/>
                <a:sym typeface="Didot"/>
              </a:rPr>
              <a:t>Nature Dyeing Workshop</a:t>
            </a:r>
          </a:p>
        </p:txBody>
      </p:sp>
      <p:pic>
        <p:nvPicPr>
          <p:cNvPr id="3" name="Audio 2">
            <a:hlinkClick r:id="" action="ppaction://media"/>
            <a:extLst>
              <a:ext uri="{FF2B5EF4-FFF2-40B4-BE49-F238E27FC236}">
                <a16:creationId xmlns:a16="http://schemas.microsoft.com/office/drawing/2014/main" xmlns="" id="{E7307507-9FBE-DC4D-969B-A2A979F0F2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2873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prstGeom prst="rect">
            <a:avLst/>
          </a:prstGeom>
        </p:spPr>
        <p:txBody>
          <a:bodyPr>
            <a:normAutofit fontScale="90000"/>
          </a:bodyPr>
          <a:lstStyle/>
          <a:p>
            <a:r>
              <a:rPr lang="en-US" dirty="0"/>
              <a:t>Learning Station</a:t>
            </a:r>
            <a:br>
              <a:rPr lang="en-US" dirty="0"/>
            </a:br>
            <a:r>
              <a:rPr dirty="0"/>
              <a:t>Programs</a:t>
            </a:r>
            <a:r>
              <a:rPr lang="en-US" dirty="0"/>
              <a:t> Available*</a:t>
            </a:r>
            <a:endParaRPr dirty="0"/>
          </a:p>
        </p:txBody>
      </p:sp>
      <p:sp>
        <p:nvSpPr>
          <p:cNvPr id="189" name="Shape 189"/>
          <p:cNvSpPr>
            <a:spLocks noGrp="1"/>
          </p:cNvSpPr>
          <p:nvPr>
            <p:ph type="body" idx="1"/>
          </p:nvPr>
        </p:nvSpPr>
        <p:spPr>
          <a:prstGeom prst="rect">
            <a:avLst/>
          </a:prstGeom>
        </p:spPr>
        <p:txBody>
          <a:bodyPr/>
          <a:lstStyle/>
          <a:p>
            <a:pPr marL="285750" indent="-285750" defTabSz="438150">
              <a:spcBef>
                <a:spcPts val="2400"/>
              </a:spcBef>
              <a:buBlip>
                <a:blip r:embed="rId4"/>
              </a:buBlip>
              <a:defRPr sz="2700"/>
            </a:pPr>
            <a:r>
              <a:rPr dirty="0"/>
              <a:t>About the Honeybee</a:t>
            </a:r>
          </a:p>
          <a:p>
            <a:pPr marL="285750" indent="-285750" defTabSz="438150">
              <a:spcBef>
                <a:spcPts val="2400"/>
              </a:spcBef>
              <a:buBlip>
                <a:blip r:embed="rId4"/>
              </a:buBlip>
              <a:defRPr sz="2700"/>
            </a:pPr>
            <a:r>
              <a:rPr dirty="0"/>
              <a:t>Bay Life (seining activities - seasonal)</a:t>
            </a:r>
          </a:p>
          <a:p>
            <a:pPr marL="285750" indent="-285750" defTabSz="438150">
              <a:spcBef>
                <a:spcPts val="2400"/>
              </a:spcBef>
              <a:buBlip>
                <a:blip r:embed="rId4"/>
              </a:buBlip>
              <a:defRPr sz="2700"/>
            </a:pPr>
            <a:r>
              <a:rPr dirty="0"/>
              <a:t>Diamondback Terrapins</a:t>
            </a:r>
          </a:p>
          <a:p>
            <a:pPr marL="285750" indent="-285750" defTabSz="438150">
              <a:spcBef>
                <a:spcPts val="2400"/>
              </a:spcBef>
              <a:buBlip>
                <a:blip r:embed="rId4"/>
              </a:buBlip>
              <a:defRPr sz="2700"/>
            </a:pPr>
            <a:r>
              <a:rPr dirty="0"/>
              <a:t>Pioneer Homestead Investigations</a:t>
            </a:r>
          </a:p>
          <a:p>
            <a:pPr marL="285750" indent="-285750" defTabSz="438150">
              <a:spcBef>
                <a:spcPts val="2400"/>
              </a:spcBef>
              <a:buBlip>
                <a:blip r:embed="rId4"/>
              </a:buBlip>
              <a:defRPr sz="2700"/>
            </a:pPr>
            <a:r>
              <a:rPr lang="en-US" dirty="0"/>
              <a:t>Hidden Pond</a:t>
            </a:r>
            <a:endParaRPr dirty="0"/>
          </a:p>
          <a:p>
            <a:pPr marL="285750" indent="-285750" defTabSz="438150">
              <a:spcBef>
                <a:spcPts val="2400"/>
              </a:spcBef>
              <a:buBlip>
                <a:blip r:embed="rId4"/>
              </a:buBlip>
              <a:defRPr sz="2700"/>
            </a:pPr>
            <a:r>
              <a:rPr dirty="0"/>
              <a:t>Shorebirds</a:t>
            </a:r>
          </a:p>
          <a:p>
            <a:pPr marL="285750" indent="-285750" defTabSz="438150">
              <a:spcBef>
                <a:spcPts val="2400"/>
              </a:spcBef>
              <a:buBlip>
                <a:blip r:embed="rId4"/>
              </a:buBlip>
              <a:defRPr sz="2700"/>
            </a:pPr>
            <a:r>
              <a:rPr dirty="0"/>
              <a:t>The Maritime Forest</a:t>
            </a:r>
          </a:p>
          <a:p>
            <a:pPr marL="285750" indent="-285750" defTabSz="438150">
              <a:spcBef>
                <a:spcPts val="2400"/>
              </a:spcBef>
              <a:buBlip>
                <a:blip r:embed="rId4"/>
              </a:buBlip>
              <a:defRPr sz="2700"/>
            </a:pPr>
            <a:r>
              <a:rPr dirty="0"/>
              <a:t>Watershed Explorations</a:t>
            </a:r>
          </a:p>
        </p:txBody>
      </p:sp>
      <p:sp>
        <p:nvSpPr>
          <p:cNvPr id="2" name="TextBox 1">
            <a:extLst>
              <a:ext uri="{FF2B5EF4-FFF2-40B4-BE49-F238E27FC236}">
                <a16:creationId xmlns:a16="http://schemas.microsoft.com/office/drawing/2014/main" xmlns="" id="{A6B5D736-2833-4F42-B7F0-4A407CA66BF5}"/>
              </a:ext>
            </a:extLst>
          </p:cNvPr>
          <p:cNvSpPr txBox="1"/>
          <p:nvPr/>
        </p:nvSpPr>
        <p:spPr>
          <a:xfrm>
            <a:off x="1463864" y="8588828"/>
            <a:ext cx="1007707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625B48"/>
                </a:solidFill>
                <a:effectLst/>
                <a:uFillTx/>
                <a:latin typeface="+mn-lt"/>
                <a:ea typeface="+mn-ea"/>
                <a:cs typeface="+mn-cs"/>
                <a:sym typeface="Didot"/>
              </a:rPr>
              <a:t>*There is a fee for interpreter led programs</a:t>
            </a:r>
          </a:p>
        </p:txBody>
      </p:sp>
      <p:pic>
        <p:nvPicPr>
          <p:cNvPr id="3" name="Audio 2">
            <a:hlinkClick r:id="" action="ppaction://media"/>
            <a:extLst>
              <a:ext uri="{FF2B5EF4-FFF2-40B4-BE49-F238E27FC236}">
                <a16:creationId xmlns:a16="http://schemas.microsoft.com/office/drawing/2014/main" xmlns="" id="{EC6293A3-7C8B-5E43-BD82-58C0255DDF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3632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prstGeom prst="rect">
            <a:avLst/>
          </a:prstGeom>
        </p:spPr>
        <p:txBody>
          <a:bodyPr/>
          <a:lstStyle/>
          <a:p>
            <a:r>
              <a:rPr dirty="0"/>
              <a:t>Informal Programs</a:t>
            </a:r>
            <a:r>
              <a:rPr lang="en-US" dirty="0"/>
              <a:t>*</a:t>
            </a:r>
            <a:endParaRPr dirty="0"/>
          </a:p>
        </p:txBody>
      </p:sp>
      <p:sp>
        <p:nvSpPr>
          <p:cNvPr id="196" name="Shape 196"/>
          <p:cNvSpPr>
            <a:spLocks noGrp="1"/>
          </p:cNvSpPr>
          <p:nvPr>
            <p:ph type="body" idx="1"/>
          </p:nvPr>
        </p:nvSpPr>
        <p:spPr>
          <a:xfrm>
            <a:off x="1104900" y="2670471"/>
            <a:ext cx="10795000" cy="5715000"/>
          </a:xfrm>
          <a:prstGeom prst="rect">
            <a:avLst/>
          </a:prstGeom>
        </p:spPr>
        <p:txBody>
          <a:bodyPr/>
          <a:lstStyle/>
          <a:p>
            <a:pPr marL="285750" indent="-285750" defTabSz="438150">
              <a:spcBef>
                <a:spcPts val="2400"/>
              </a:spcBef>
              <a:buBlip>
                <a:blip r:embed="rId4"/>
              </a:buBlip>
              <a:defRPr sz="2700"/>
            </a:pPr>
            <a:r>
              <a:rPr dirty="0"/>
              <a:t>Archery</a:t>
            </a:r>
          </a:p>
          <a:p>
            <a:pPr marL="285750" indent="-285750" defTabSz="438150">
              <a:spcBef>
                <a:spcPts val="2400"/>
              </a:spcBef>
              <a:buBlip>
                <a:blip r:embed="rId4"/>
              </a:buBlip>
              <a:defRPr sz="2700"/>
            </a:pPr>
            <a:r>
              <a:rPr dirty="0"/>
              <a:t>Basketry</a:t>
            </a:r>
          </a:p>
          <a:p>
            <a:pPr marL="285750" indent="-285750" defTabSz="438150">
              <a:spcBef>
                <a:spcPts val="2400"/>
              </a:spcBef>
              <a:buBlip>
                <a:blip r:embed="rId4"/>
              </a:buBlip>
              <a:defRPr sz="2700"/>
            </a:pPr>
            <a:r>
              <a:rPr dirty="0"/>
              <a:t>Birding Walk</a:t>
            </a:r>
          </a:p>
          <a:p>
            <a:pPr marL="285750" indent="-285750" defTabSz="438150">
              <a:spcBef>
                <a:spcPts val="2400"/>
              </a:spcBef>
              <a:buBlip>
                <a:blip r:embed="rId4"/>
              </a:buBlip>
              <a:defRPr sz="2700"/>
            </a:pPr>
            <a:r>
              <a:rPr dirty="0"/>
              <a:t>Crabbing/Fishing (seasonal)</a:t>
            </a:r>
          </a:p>
          <a:p>
            <a:pPr marL="285750" indent="-285750" defTabSz="438150">
              <a:spcBef>
                <a:spcPts val="2400"/>
              </a:spcBef>
              <a:buBlip>
                <a:blip r:embed="rId4"/>
              </a:buBlip>
              <a:defRPr sz="2700"/>
            </a:pPr>
            <a:r>
              <a:rPr dirty="0"/>
              <a:t>Fish Printing or Flatty Painting</a:t>
            </a:r>
          </a:p>
          <a:p>
            <a:pPr marL="285750" indent="-285750" defTabSz="438150">
              <a:spcBef>
                <a:spcPts val="2400"/>
              </a:spcBef>
              <a:buBlip>
                <a:blip r:embed="rId4"/>
              </a:buBlip>
              <a:defRPr sz="2700"/>
            </a:pPr>
            <a:r>
              <a:rPr dirty="0"/>
              <a:t>Sing-A-Long</a:t>
            </a:r>
          </a:p>
          <a:p>
            <a:pPr marL="285750" indent="-285750" defTabSz="438150">
              <a:spcBef>
                <a:spcPts val="2400"/>
              </a:spcBef>
              <a:buBlip>
                <a:blip r:embed="rId4"/>
              </a:buBlip>
              <a:defRPr sz="2700"/>
            </a:pPr>
            <a:r>
              <a:rPr dirty="0"/>
              <a:t>Weaving on Cardboard Loom</a:t>
            </a:r>
          </a:p>
        </p:txBody>
      </p:sp>
      <p:sp>
        <p:nvSpPr>
          <p:cNvPr id="2" name="Rectangle 1">
            <a:extLst>
              <a:ext uri="{FF2B5EF4-FFF2-40B4-BE49-F238E27FC236}">
                <a16:creationId xmlns:a16="http://schemas.microsoft.com/office/drawing/2014/main" xmlns="" id="{3C4A8362-F740-B14C-A4B6-D8078DC85571}"/>
              </a:ext>
            </a:extLst>
          </p:cNvPr>
          <p:cNvSpPr/>
          <p:nvPr/>
        </p:nvSpPr>
        <p:spPr>
          <a:xfrm>
            <a:off x="2917925" y="8472557"/>
            <a:ext cx="7168950" cy="523220"/>
          </a:xfrm>
          <a:prstGeom prst="rect">
            <a:avLst/>
          </a:prstGeom>
        </p:spPr>
        <p:txBody>
          <a:bodyPr wrap="none">
            <a:spAutoFit/>
          </a:bodyPr>
          <a:lstStyle/>
          <a:p>
            <a:r>
              <a:rPr lang="en-US" sz="2800" dirty="0"/>
              <a:t>*There is a fee for interpreter led programs</a:t>
            </a:r>
          </a:p>
        </p:txBody>
      </p:sp>
      <p:pic>
        <p:nvPicPr>
          <p:cNvPr id="3" name="Audio 2">
            <a:hlinkClick r:id="" action="ppaction://media"/>
            <a:extLst>
              <a:ext uri="{FF2B5EF4-FFF2-40B4-BE49-F238E27FC236}">
                <a16:creationId xmlns:a16="http://schemas.microsoft.com/office/drawing/2014/main" xmlns="" id="{8EC78686-5768-F74F-9CDD-F92677471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3195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Placeholder 197"/>
          <p:cNvPicPr>
            <a:picLocks noGrp="1"/>
          </p:cNvPicPr>
          <p:nvPr>
            <p:ph type="pic" idx="15"/>
          </p:nvPr>
        </p:nvPicPr>
        <p:blipFill>
          <a:blip r:embed="rId5">
            <a:extLst/>
          </a:blip>
          <a:stretch>
            <a:fillRect/>
          </a:stretch>
        </p:blipFill>
        <p:spPr>
          <a:xfrm>
            <a:off x="5473296" y="539219"/>
            <a:ext cx="7010401" cy="8445501"/>
          </a:xfrm>
          <a:prstGeom prst="rect">
            <a:avLst/>
          </a:prstGeom>
        </p:spPr>
      </p:pic>
      <p:pic>
        <p:nvPicPr>
          <p:cNvPr id="199" name="Picture Placeholder 198"/>
          <p:cNvPicPr>
            <a:picLocks noGrp="1"/>
          </p:cNvPicPr>
          <p:nvPr>
            <p:ph type="pic" idx="13"/>
          </p:nvPr>
        </p:nvPicPr>
        <p:blipFill>
          <a:blip r:embed="rId6">
            <a:extLst/>
          </a:blip>
          <a:stretch>
            <a:fillRect/>
          </a:stretch>
        </p:blipFill>
        <p:spPr>
          <a:xfrm>
            <a:off x="800647" y="4764020"/>
            <a:ext cx="4483101" cy="4089401"/>
          </a:xfrm>
          <a:prstGeom prst="rect">
            <a:avLst/>
          </a:prstGeom>
        </p:spPr>
      </p:pic>
      <p:pic>
        <p:nvPicPr>
          <p:cNvPr id="200" name="Picture Placeholder 199"/>
          <p:cNvPicPr>
            <a:picLocks noGrp="1"/>
          </p:cNvPicPr>
          <p:nvPr>
            <p:ph type="pic" idx="14"/>
          </p:nvPr>
        </p:nvPicPr>
        <p:blipFill>
          <a:blip r:embed="rId7">
            <a:extLst/>
          </a:blip>
          <a:stretch>
            <a:fillRect/>
          </a:stretch>
        </p:blipFill>
        <p:spPr>
          <a:xfrm>
            <a:off x="800647" y="489373"/>
            <a:ext cx="4483101" cy="4102101"/>
          </a:xfrm>
          <a:prstGeom prst="rect">
            <a:avLst/>
          </a:prstGeom>
        </p:spPr>
      </p:pic>
      <p:sp>
        <p:nvSpPr>
          <p:cNvPr id="2" name="TextBox 1">
            <a:extLst>
              <a:ext uri="{FF2B5EF4-FFF2-40B4-BE49-F238E27FC236}">
                <a16:creationId xmlns:a16="http://schemas.microsoft.com/office/drawing/2014/main" xmlns="" id="{C419A3D0-96A3-9D44-824E-010AFD377793}"/>
              </a:ext>
            </a:extLst>
          </p:cNvPr>
          <p:cNvSpPr txBox="1"/>
          <p:nvPr/>
        </p:nvSpPr>
        <p:spPr>
          <a:xfrm>
            <a:off x="6106886" y="1175657"/>
            <a:ext cx="556804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accent6">
                    <a:lumMod val="20000"/>
                    <a:lumOff val="80000"/>
                  </a:schemeClr>
                </a:solidFill>
                <a:effectLst/>
                <a:uFillTx/>
                <a:latin typeface="+mn-lt"/>
                <a:ea typeface="+mn-ea"/>
                <a:cs typeface="+mn-cs"/>
                <a:sym typeface="Didot"/>
              </a:rPr>
              <a:t>Music By the Bay</a:t>
            </a:r>
          </a:p>
          <a:p>
            <a:pPr marL="0" marR="0" indent="0" algn="ctr" defTabSz="584200" rtl="0" fontAlgn="auto" latinLnBrk="0" hangingPunct="0">
              <a:lnSpc>
                <a:spcPct val="100000"/>
              </a:lnSpc>
              <a:spcBef>
                <a:spcPts val="0"/>
              </a:spcBef>
              <a:spcAft>
                <a:spcPts val="0"/>
              </a:spcAft>
              <a:buClrTx/>
              <a:buSzTx/>
              <a:buFontTx/>
              <a:buNone/>
              <a:tabLst/>
            </a:pPr>
            <a:r>
              <a:rPr lang="en-US" b="1" dirty="0">
                <a:solidFill>
                  <a:schemeClr val="accent6">
                    <a:lumMod val="20000"/>
                    <a:lumOff val="80000"/>
                  </a:schemeClr>
                </a:solidFill>
              </a:rPr>
              <a:t>Annual Retreat</a:t>
            </a:r>
            <a:endParaRPr kumimoji="0" lang="en-US" sz="4000" b="1" i="0" u="none" strike="noStrike" cap="none" spc="0" normalizeH="0" baseline="0" dirty="0">
              <a:ln>
                <a:noFill/>
              </a:ln>
              <a:solidFill>
                <a:schemeClr val="accent6">
                  <a:lumMod val="20000"/>
                  <a:lumOff val="80000"/>
                </a:schemeClr>
              </a:solidFill>
              <a:effectLst/>
              <a:uFillTx/>
              <a:sym typeface="Didot"/>
            </a:endParaRPr>
          </a:p>
        </p:txBody>
      </p:sp>
      <p:sp>
        <p:nvSpPr>
          <p:cNvPr id="6" name="TextBox 5">
            <a:extLst>
              <a:ext uri="{FF2B5EF4-FFF2-40B4-BE49-F238E27FC236}">
                <a16:creationId xmlns:a16="http://schemas.microsoft.com/office/drawing/2014/main" xmlns="" id="{CC58E2A8-446D-0A41-B38D-6964F98CEA2B}"/>
              </a:ext>
            </a:extLst>
          </p:cNvPr>
          <p:cNvSpPr txBox="1"/>
          <p:nvPr/>
        </p:nvSpPr>
        <p:spPr>
          <a:xfrm>
            <a:off x="6194474" y="8107552"/>
            <a:ext cx="556804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6">
                    <a:lumMod val="20000"/>
                    <a:lumOff val="80000"/>
                  </a:schemeClr>
                </a:solidFill>
                <a:effectLst/>
                <a:uFillTx/>
                <a:latin typeface="+mn-lt"/>
                <a:ea typeface="+mn-ea"/>
                <a:cs typeface="+mn-cs"/>
                <a:sym typeface="Didot"/>
              </a:rPr>
              <a:t>Since 2007!</a:t>
            </a:r>
            <a:endParaRPr kumimoji="0" lang="en-US" sz="2800" b="1" i="0" u="none" strike="noStrike" cap="none" spc="0" normalizeH="0" baseline="0" dirty="0">
              <a:ln>
                <a:noFill/>
              </a:ln>
              <a:solidFill>
                <a:schemeClr val="accent6">
                  <a:lumMod val="20000"/>
                  <a:lumOff val="80000"/>
                </a:schemeClr>
              </a:solidFill>
              <a:effectLst/>
              <a:uFillTx/>
              <a:sym typeface="Didot"/>
            </a:endParaRPr>
          </a:p>
        </p:txBody>
      </p:sp>
      <p:pic>
        <p:nvPicPr>
          <p:cNvPr id="3" name="Audio 2">
            <a:hlinkClick r:id="" action="ppaction://media"/>
            <a:extLst>
              <a:ext uri="{FF2B5EF4-FFF2-40B4-BE49-F238E27FC236}">
                <a16:creationId xmlns:a16="http://schemas.microsoft.com/office/drawing/2014/main" xmlns="" id="{D2B7689E-E6B4-4545-94E7-87B9B14DC2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4335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Placeholder 205"/>
          <p:cNvPicPr>
            <a:picLocks noGrp="1"/>
          </p:cNvPicPr>
          <p:nvPr>
            <p:ph type="pic" idx="13"/>
          </p:nvPr>
        </p:nvPicPr>
        <p:blipFill>
          <a:blip r:embed="rId4">
            <a:extLst/>
          </a:blip>
          <a:stretch>
            <a:fillRect/>
          </a:stretch>
        </p:blipFill>
        <p:spPr>
          <a:xfrm>
            <a:off x="7848600" y="4999935"/>
            <a:ext cx="4483101" cy="4089401"/>
          </a:xfrm>
          <a:prstGeom prst="rect">
            <a:avLst/>
          </a:prstGeom>
        </p:spPr>
      </p:pic>
      <p:pic>
        <p:nvPicPr>
          <p:cNvPr id="207" name="Picture Placeholder 206"/>
          <p:cNvPicPr>
            <a:picLocks noGrp="1"/>
          </p:cNvPicPr>
          <p:nvPr>
            <p:ph type="pic" idx="14"/>
          </p:nvPr>
        </p:nvPicPr>
        <p:blipFill>
          <a:blip r:embed="rId5">
            <a:extLst/>
          </a:blip>
          <a:stretch>
            <a:fillRect/>
          </a:stretch>
        </p:blipFill>
        <p:spPr>
          <a:xfrm>
            <a:off x="7848600" y="651565"/>
            <a:ext cx="4483100" cy="4102101"/>
          </a:xfrm>
          <a:prstGeom prst="rect">
            <a:avLst/>
          </a:prstGeom>
        </p:spPr>
      </p:pic>
      <p:pic>
        <p:nvPicPr>
          <p:cNvPr id="208" name="Picture Placeholder 207"/>
          <p:cNvPicPr>
            <a:picLocks noGrp="1"/>
          </p:cNvPicPr>
          <p:nvPr>
            <p:ph type="pic" idx="15"/>
          </p:nvPr>
        </p:nvPicPr>
        <p:blipFill>
          <a:blip r:embed="rId6">
            <a:extLst/>
          </a:blip>
          <a:stretch>
            <a:fillRect/>
          </a:stretch>
        </p:blipFill>
        <p:spPr>
          <a:xfrm>
            <a:off x="622300" y="657176"/>
            <a:ext cx="7010400" cy="8445501"/>
          </a:xfrm>
          <a:prstGeom prst="rect">
            <a:avLst/>
          </a:prstGeom>
        </p:spPr>
      </p:pic>
      <p:sp>
        <p:nvSpPr>
          <p:cNvPr id="2" name="TextBox 1">
            <a:extLst>
              <a:ext uri="{FF2B5EF4-FFF2-40B4-BE49-F238E27FC236}">
                <a16:creationId xmlns:a16="http://schemas.microsoft.com/office/drawing/2014/main" xmlns="" id="{AAF2DFD9-E329-AA49-A957-DE7CEFB2D482}"/>
              </a:ext>
            </a:extLst>
          </p:cNvPr>
          <p:cNvSpPr txBox="1"/>
          <p:nvPr/>
        </p:nvSpPr>
        <p:spPr>
          <a:xfrm>
            <a:off x="406400" y="947057"/>
            <a:ext cx="473528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6">
                    <a:lumMod val="20000"/>
                    <a:lumOff val="80000"/>
                  </a:schemeClr>
                </a:solidFill>
                <a:effectLst/>
                <a:uFillTx/>
                <a:latin typeface="+mn-lt"/>
                <a:ea typeface="+mn-ea"/>
                <a:cs typeface="+mn-cs"/>
                <a:sym typeface="Didot"/>
              </a:rPr>
              <a:t>Learn about</a:t>
            </a:r>
          </a:p>
          <a:p>
            <a:pPr marL="0" marR="0" indent="0" algn="ctr" defTabSz="584200" rtl="0" fontAlgn="auto" latinLnBrk="0" hangingPunct="0">
              <a:lnSpc>
                <a:spcPct val="100000"/>
              </a:lnSpc>
              <a:spcBef>
                <a:spcPts val="0"/>
              </a:spcBef>
              <a:spcAft>
                <a:spcPts val="0"/>
              </a:spcAft>
              <a:buClrTx/>
              <a:buSzTx/>
              <a:buFontTx/>
              <a:buNone/>
              <a:tabLst/>
            </a:pPr>
            <a:r>
              <a:rPr lang="en-US" sz="2800" b="1" dirty="0">
                <a:solidFill>
                  <a:schemeClr val="accent6">
                    <a:lumMod val="20000"/>
                    <a:lumOff val="80000"/>
                  </a:schemeClr>
                </a:solidFill>
              </a:rPr>
              <a:t>pollinators</a:t>
            </a:r>
            <a:endParaRPr kumimoji="0" lang="en-US" sz="2800" b="1" i="0" u="none" strike="noStrike" cap="none" spc="0" normalizeH="0" baseline="0" dirty="0">
              <a:ln>
                <a:noFill/>
              </a:ln>
              <a:solidFill>
                <a:schemeClr val="accent6">
                  <a:lumMod val="20000"/>
                  <a:lumOff val="80000"/>
                </a:schemeClr>
              </a:solidFill>
              <a:effectLst/>
              <a:uFillTx/>
              <a:sym typeface="Didot"/>
            </a:endParaRPr>
          </a:p>
        </p:txBody>
      </p:sp>
      <p:pic>
        <p:nvPicPr>
          <p:cNvPr id="3" name="Audio 2">
            <a:hlinkClick r:id="" action="ppaction://media"/>
            <a:extLst>
              <a:ext uri="{FF2B5EF4-FFF2-40B4-BE49-F238E27FC236}">
                <a16:creationId xmlns:a16="http://schemas.microsoft.com/office/drawing/2014/main" xmlns="" id="{CF3AB40F-9292-8B48-994E-467CBE5123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2451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Placeholder 213"/>
          <p:cNvPicPr>
            <a:picLocks noGrp="1"/>
          </p:cNvPicPr>
          <p:nvPr>
            <p:ph type="pic" idx="13"/>
          </p:nvPr>
        </p:nvPicPr>
        <p:blipFill>
          <a:blip r:embed="rId4">
            <a:extLst/>
          </a:blip>
          <a:stretch>
            <a:fillRect/>
          </a:stretch>
        </p:blipFill>
        <p:spPr>
          <a:xfrm>
            <a:off x="7848600" y="4999935"/>
            <a:ext cx="4483101" cy="4089401"/>
          </a:xfrm>
          <a:prstGeom prst="rect">
            <a:avLst/>
          </a:prstGeom>
        </p:spPr>
      </p:pic>
      <p:pic>
        <p:nvPicPr>
          <p:cNvPr id="215" name="Picture Placeholder 214"/>
          <p:cNvPicPr>
            <a:picLocks noGrp="1"/>
          </p:cNvPicPr>
          <p:nvPr>
            <p:ph type="pic" idx="14"/>
          </p:nvPr>
        </p:nvPicPr>
        <p:blipFill>
          <a:blip r:embed="rId5">
            <a:extLst/>
          </a:blip>
          <a:stretch>
            <a:fillRect/>
          </a:stretch>
        </p:blipFill>
        <p:spPr>
          <a:xfrm>
            <a:off x="6560388" y="641350"/>
            <a:ext cx="4483101" cy="4102100"/>
          </a:xfrm>
          <a:prstGeom prst="rect">
            <a:avLst/>
          </a:prstGeom>
        </p:spPr>
      </p:pic>
      <p:pic>
        <p:nvPicPr>
          <p:cNvPr id="216" name="Picture 215"/>
          <p:cNvPicPr>
            <a:picLocks/>
          </p:cNvPicPr>
          <p:nvPr/>
        </p:nvPicPr>
        <p:blipFill>
          <a:blip r:embed="rId6">
            <a:extLst/>
          </a:blip>
          <a:stretch>
            <a:fillRect/>
          </a:stretch>
        </p:blipFill>
        <p:spPr>
          <a:xfrm>
            <a:off x="971881" y="641350"/>
            <a:ext cx="4483101" cy="4102100"/>
          </a:xfrm>
          <a:prstGeom prst="rect">
            <a:avLst/>
          </a:prstGeom>
        </p:spPr>
      </p:pic>
      <p:pic>
        <p:nvPicPr>
          <p:cNvPr id="217" name="Picture 216"/>
          <p:cNvPicPr>
            <a:picLocks/>
          </p:cNvPicPr>
          <p:nvPr/>
        </p:nvPicPr>
        <p:blipFill>
          <a:blip r:embed="rId7">
            <a:extLst/>
          </a:blip>
          <a:stretch>
            <a:fillRect/>
          </a:stretch>
        </p:blipFill>
        <p:spPr>
          <a:xfrm>
            <a:off x="1876696" y="4713254"/>
            <a:ext cx="4778584" cy="4360746"/>
          </a:xfrm>
          <a:prstGeom prst="rect">
            <a:avLst/>
          </a:prstGeom>
        </p:spPr>
      </p:pic>
      <p:pic>
        <p:nvPicPr>
          <p:cNvPr id="2" name="Audio 1">
            <a:hlinkClick r:id="" action="ppaction://media"/>
            <a:extLst>
              <a:ext uri="{FF2B5EF4-FFF2-40B4-BE49-F238E27FC236}">
                <a16:creationId xmlns:a16="http://schemas.microsoft.com/office/drawing/2014/main" xmlns="" id="{C576054E-54A9-3B47-A1FB-C34F083C08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1173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title"/>
          </p:nvPr>
        </p:nvSpPr>
        <p:spPr>
          <a:xfrm>
            <a:off x="1104900" y="571500"/>
            <a:ext cx="10795000" cy="1208314"/>
          </a:xfrm>
          <a:prstGeom prst="rect">
            <a:avLst/>
          </a:prstGeom>
        </p:spPr>
        <p:txBody>
          <a:bodyPr>
            <a:normAutofit fontScale="90000"/>
          </a:bodyPr>
          <a:lstStyle/>
          <a:p>
            <a:r>
              <a:rPr lang="en-US" dirty="0"/>
              <a:t>2020</a:t>
            </a:r>
            <a:r>
              <a:rPr dirty="0"/>
              <a:t> Plans</a:t>
            </a:r>
          </a:p>
        </p:txBody>
      </p:sp>
      <p:sp>
        <p:nvSpPr>
          <p:cNvPr id="224" name="Shape 224"/>
          <p:cNvSpPr>
            <a:spLocks noGrp="1"/>
          </p:cNvSpPr>
          <p:nvPr>
            <p:ph type="body" idx="1"/>
          </p:nvPr>
        </p:nvSpPr>
        <p:spPr>
          <a:xfrm>
            <a:off x="718457" y="1779814"/>
            <a:ext cx="11397343" cy="7217229"/>
          </a:xfrm>
          <a:prstGeom prst="rect">
            <a:avLst/>
          </a:prstGeom>
        </p:spPr>
        <p:txBody>
          <a:bodyPr>
            <a:normAutofit fontScale="85000" lnSpcReduction="20000"/>
          </a:bodyPr>
          <a:lstStyle/>
          <a:p>
            <a:pPr marL="0" indent="0" defTabSz="554990">
              <a:spcBef>
                <a:spcPts val="3000"/>
              </a:spcBef>
              <a:buNone/>
              <a:defRPr sz="3420"/>
            </a:pPr>
            <a:r>
              <a:rPr lang="en-US" dirty="0"/>
              <a:t>In light of the current situation, we are wondering when we can start to have in-person events &amp; rentals.  </a:t>
            </a:r>
            <a:br>
              <a:rPr lang="en-US" dirty="0"/>
            </a:br>
            <a:r>
              <a:rPr lang="en-US" dirty="0"/>
              <a:t/>
            </a:r>
            <a:br>
              <a:rPr lang="en-US" dirty="0"/>
            </a:br>
            <a:r>
              <a:rPr lang="en-US" dirty="0"/>
              <a:t>It’s our hope that this summer we can offer:</a:t>
            </a:r>
          </a:p>
          <a:p>
            <a:pPr defTabSz="554990">
              <a:spcBef>
                <a:spcPts val="3000"/>
              </a:spcBef>
              <a:buFont typeface="Wingdings" pitchFamily="2" charset="2"/>
              <a:buChar char="v"/>
              <a:defRPr sz="3420"/>
            </a:pPr>
            <a:r>
              <a:rPr lang="en-US" dirty="0"/>
              <a:t>A fun(d)raising BBQ and handcraft event</a:t>
            </a:r>
          </a:p>
          <a:p>
            <a:pPr defTabSz="554990">
              <a:spcBef>
                <a:spcPts val="3000"/>
              </a:spcBef>
              <a:buFont typeface="Wingdings" pitchFamily="2" charset="2"/>
              <a:buChar char="v"/>
              <a:defRPr sz="3420"/>
            </a:pPr>
            <a:r>
              <a:rPr lang="en-US" dirty="0"/>
              <a:t>Clean Up Days</a:t>
            </a:r>
          </a:p>
          <a:p>
            <a:pPr defTabSz="554990">
              <a:spcBef>
                <a:spcPts val="3000"/>
              </a:spcBef>
              <a:buFont typeface="Wingdings" pitchFamily="2" charset="2"/>
              <a:buChar char="v"/>
              <a:defRPr sz="3420"/>
            </a:pPr>
            <a:r>
              <a:rPr lang="en-US" dirty="0"/>
              <a:t>Membership presentations</a:t>
            </a:r>
            <a:br>
              <a:rPr lang="en-US" dirty="0"/>
            </a:br>
            <a:endParaRPr lang="en-US" dirty="0"/>
          </a:p>
          <a:p>
            <a:pPr marL="0" indent="0" defTabSz="554990">
              <a:spcBef>
                <a:spcPts val="3000"/>
              </a:spcBef>
              <a:buNone/>
              <a:defRPr sz="3420"/>
            </a:pPr>
            <a:r>
              <a:rPr lang="en-US" dirty="0"/>
              <a:t>We are still scheduled for </a:t>
            </a:r>
          </a:p>
          <a:p>
            <a:pPr defTabSz="554990">
              <a:spcBef>
                <a:spcPts val="3000"/>
              </a:spcBef>
              <a:buFont typeface="Wingdings" pitchFamily="2" charset="2"/>
              <a:buChar char="v"/>
              <a:defRPr sz="3420"/>
            </a:pPr>
            <a:r>
              <a:rPr lang="en-US" dirty="0"/>
              <a:t>Fish Hawks Fishing Seminar June 13</a:t>
            </a:r>
            <a:r>
              <a:rPr lang="en-US" baseline="30000" dirty="0"/>
              <a:t>th</a:t>
            </a:r>
          </a:p>
          <a:p>
            <a:pPr defTabSz="554990">
              <a:spcBef>
                <a:spcPts val="3000"/>
              </a:spcBef>
              <a:buFont typeface="Wingdings" pitchFamily="2" charset="2"/>
              <a:buChar char="v"/>
              <a:defRPr sz="3420"/>
            </a:pPr>
            <a:r>
              <a:rPr lang="en-US" dirty="0"/>
              <a:t>Music By the Bay Retreat November 7th</a:t>
            </a:r>
          </a:p>
          <a:p>
            <a:pPr marL="361950" indent="-361950" algn="ctr" defTabSz="554990">
              <a:spcBef>
                <a:spcPts val="3000"/>
              </a:spcBef>
              <a:buBlip>
                <a:blip r:embed="rId5"/>
              </a:buBlip>
              <a:defRPr sz="3420"/>
            </a:pPr>
            <a:r>
              <a:rPr dirty="0"/>
              <a:t>What can we plan together?  </a:t>
            </a:r>
          </a:p>
        </p:txBody>
      </p:sp>
      <p:pic>
        <p:nvPicPr>
          <p:cNvPr id="2" name="Audio 1">
            <a:hlinkClick r:id="" action="ppaction://media"/>
            <a:extLst>
              <a:ext uri="{FF2B5EF4-FFF2-40B4-BE49-F238E27FC236}">
                <a16:creationId xmlns:a16="http://schemas.microsoft.com/office/drawing/2014/main" xmlns="" id="{E5167B89-1B12-FD46-A146-E56DCA57AE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3466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Placeholder 225"/>
          <p:cNvPicPr>
            <a:picLocks noGrp="1"/>
          </p:cNvPicPr>
          <p:nvPr>
            <p:ph type="pic" idx="13"/>
          </p:nvPr>
        </p:nvPicPr>
        <p:blipFill>
          <a:blip r:embed="rId4">
            <a:extLst/>
          </a:blip>
          <a:stretch>
            <a:fillRect/>
          </a:stretch>
        </p:blipFill>
        <p:spPr>
          <a:prstGeom prst="rect">
            <a:avLst/>
          </a:prstGeom>
        </p:spPr>
      </p:pic>
      <p:sp>
        <p:nvSpPr>
          <p:cNvPr id="227" name="Shape 227"/>
          <p:cNvSpPr>
            <a:spLocks noGrp="1"/>
          </p:cNvSpPr>
          <p:nvPr>
            <p:ph type="title"/>
          </p:nvPr>
        </p:nvSpPr>
        <p:spPr>
          <a:xfrm>
            <a:off x="635000" y="774700"/>
            <a:ext cx="5715000" cy="3314700"/>
          </a:xfrm>
          <a:prstGeom prst="rect">
            <a:avLst/>
          </a:prstGeom>
        </p:spPr>
        <p:txBody>
          <a:bodyPr/>
          <a:lstStyle/>
          <a:p>
            <a:r>
              <a:t>More fun and education to come</a:t>
            </a:r>
          </a:p>
        </p:txBody>
      </p:sp>
      <p:sp>
        <p:nvSpPr>
          <p:cNvPr id="228" name="Shape 228"/>
          <p:cNvSpPr>
            <a:spLocks noGrp="1"/>
          </p:cNvSpPr>
          <p:nvPr>
            <p:ph type="body" sz="quarter" idx="1"/>
          </p:nvPr>
        </p:nvSpPr>
        <p:spPr>
          <a:xfrm>
            <a:off x="635000" y="4200301"/>
            <a:ext cx="5715000" cy="4346799"/>
          </a:xfrm>
          <a:prstGeom prst="rect">
            <a:avLst/>
          </a:prstGeom>
        </p:spPr>
        <p:txBody>
          <a:bodyPr>
            <a:normAutofit/>
          </a:bodyPr>
          <a:lstStyle/>
          <a:p>
            <a:pPr defTabSz="554990">
              <a:defRPr sz="2470"/>
            </a:pPr>
            <a:r>
              <a:rPr sz="3200" dirty="0">
                <a:latin typeface="Bradley Hand" pitchFamily="2" charset="77"/>
              </a:rPr>
              <a:t>Music, ecology, science, </a:t>
            </a:r>
            <a:endParaRPr lang="en-US" sz="3200" dirty="0">
              <a:latin typeface="Bradley Hand" pitchFamily="2" charset="77"/>
            </a:endParaRPr>
          </a:p>
          <a:p>
            <a:pPr defTabSz="554990">
              <a:defRPr sz="2470"/>
            </a:pPr>
            <a:endParaRPr lang="en-US" sz="3200" dirty="0">
              <a:latin typeface="Bradley Hand" pitchFamily="2" charset="77"/>
            </a:endParaRPr>
          </a:p>
          <a:p>
            <a:pPr defTabSz="554990">
              <a:defRPr sz="2470"/>
            </a:pPr>
            <a:r>
              <a:rPr sz="3200" dirty="0">
                <a:latin typeface="Bradley Hand" pitchFamily="2" charset="77"/>
              </a:rPr>
              <a:t>dance, woodworking, archery, </a:t>
            </a:r>
            <a:endParaRPr lang="en-US" sz="3200" dirty="0">
              <a:latin typeface="Bradley Hand" pitchFamily="2" charset="77"/>
            </a:endParaRPr>
          </a:p>
          <a:p>
            <a:pPr defTabSz="554990">
              <a:defRPr sz="2470"/>
            </a:pPr>
            <a:endParaRPr lang="en-US" sz="3200" dirty="0">
              <a:latin typeface="Bradley Hand" pitchFamily="2" charset="77"/>
            </a:endParaRPr>
          </a:p>
          <a:p>
            <a:pPr defTabSz="554990">
              <a:defRPr sz="2470"/>
            </a:pPr>
            <a:r>
              <a:rPr sz="3200" dirty="0">
                <a:latin typeface="Bradley Hand" pitchFamily="2" charset="77"/>
              </a:rPr>
              <a:t>weaving, art, journaling. . .</a:t>
            </a:r>
            <a:br>
              <a:rPr sz="3200" dirty="0">
                <a:latin typeface="Bradley Hand" pitchFamily="2" charset="77"/>
              </a:rPr>
            </a:br>
            <a:endParaRPr lang="en-US" sz="3200" dirty="0">
              <a:latin typeface="Bradley Hand" pitchFamily="2" charset="77"/>
            </a:endParaRPr>
          </a:p>
          <a:p>
            <a:pPr defTabSz="554990">
              <a:defRPr sz="2470"/>
            </a:pPr>
            <a:r>
              <a:rPr sz="3200" dirty="0">
                <a:latin typeface="Bradley Hand" pitchFamily="2" charset="77"/>
              </a:rPr>
              <a:t>so much more.</a:t>
            </a:r>
          </a:p>
        </p:txBody>
      </p:sp>
      <p:pic>
        <p:nvPicPr>
          <p:cNvPr id="2" name="Audio 1">
            <a:hlinkClick r:id="" action="ppaction://media"/>
            <a:extLst>
              <a:ext uri="{FF2B5EF4-FFF2-40B4-BE49-F238E27FC236}">
                <a16:creationId xmlns:a16="http://schemas.microsoft.com/office/drawing/2014/main" xmlns="" id="{227A0C75-CA00-D344-8200-A7A8620E74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2686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5C0CBE6A-861A-5E41-A8CB-2F6FEE34AFA4}"/>
              </a:ext>
            </a:extLst>
          </p:cNvPr>
          <p:cNvPicPr>
            <a:picLocks noGrp="1" noChangeAspect="1"/>
          </p:cNvPicPr>
          <p:nvPr>
            <p:ph type="pic" sz="half" idx="13"/>
          </p:nvPr>
        </p:nvPicPr>
        <p:blipFill>
          <a:blip r:embed="rId4">
            <a:extLst>
              <a:ext uri="{28A0092B-C50C-407E-A947-70E740481C1C}">
                <a14:useLocalDpi xmlns:a14="http://schemas.microsoft.com/office/drawing/2010/main"/>
              </a:ext>
            </a:extLst>
          </a:blip>
          <a:srcRect l="24122" r="24122"/>
          <a:stretch>
            <a:fillRect/>
          </a:stretch>
        </p:blipFill>
        <p:spPr/>
      </p:pic>
      <p:sp>
        <p:nvSpPr>
          <p:cNvPr id="3" name="Title 2">
            <a:extLst>
              <a:ext uri="{FF2B5EF4-FFF2-40B4-BE49-F238E27FC236}">
                <a16:creationId xmlns:a16="http://schemas.microsoft.com/office/drawing/2014/main" xmlns="" id="{6B8B8305-6C28-1448-9777-0FC72037E96C}"/>
              </a:ext>
            </a:extLst>
          </p:cNvPr>
          <p:cNvSpPr>
            <a:spLocks noGrp="1"/>
          </p:cNvSpPr>
          <p:nvPr>
            <p:ph type="title"/>
          </p:nvPr>
        </p:nvSpPr>
        <p:spPr>
          <a:xfrm>
            <a:off x="635000" y="328464"/>
            <a:ext cx="11539071" cy="1103745"/>
          </a:xfrm>
        </p:spPr>
        <p:txBody>
          <a:bodyPr>
            <a:normAutofit/>
          </a:bodyPr>
          <a:lstStyle/>
          <a:p>
            <a:r>
              <a:rPr lang="en-US" dirty="0"/>
              <a:t>Shoreline Restoration</a:t>
            </a:r>
          </a:p>
        </p:txBody>
      </p:sp>
      <p:sp>
        <p:nvSpPr>
          <p:cNvPr id="4" name="Text Placeholder 3">
            <a:extLst>
              <a:ext uri="{FF2B5EF4-FFF2-40B4-BE49-F238E27FC236}">
                <a16:creationId xmlns:a16="http://schemas.microsoft.com/office/drawing/2014/main" xmlns="" id="{E4D1EB18-A386-464C-9812-B800CF0F78EF}"/>
              </a:ext>
            </a:extLst>
          </p:cNvPr>
          <p:cNvSpPr>
            <a:spLocks noGrp="1"/>
          </p:cNvSpPr>
          <p:nvPr>
            <p:ph type="body" sz="quarter" idx="1"/>
          </p:nvPr>
        </p:nvSpPr>
        <p:spPr>
          <a:xfrm>
            <a:off x="635000" y="1714842"/>
            <a:ext cx="5715000" cy="6985000"/>
          </a:xfrm>
        </p:spPr>
        <p:txBody>
          <a:bodyPr>
            <a:normAutofit lnSpcReduction="10000"/>
          </a:bodyPr>
          <a:lstStyle/>
          <a:p>
            <a:r>
              <a:rPr lang="en-US" dirty="0">
                <a:latin typeface="Bradley Hand" pitchFamily="2" charset="77"/>
              </a:rPr>
              <a:t>Since losing a significant amount of shoreline over the past number of  years, we are endeavoring to find funding for a shoreline restoration project.  We are planning on using Wave Attenuation Devices (WADs).</a:t>
            </a:r>
          </a:p>
          <a:p>
            <a:endParaRPr lang="en-US" dirty="0">
              <a:latin typeface="Bradley Hand" pitchFamily="2" charset="77"/>
            </a:endParaRPr>
          </a:p>
          <a:p>
            <a:r>
              <a:rPr lang="en-US" dirty="0">
                <a:latin typeface="Bradley Hand" pitchFamily="2" charset="77"/>
              </a:rPr>
              <a:t>We hope to have good news to report over the next year but in the meantime; we have already completed the design and are working on obtaining the permits.</a:t>
            </a:r>
          </a:p>
          <a:p>
            <a:endParaRPr lang="en-US" dirty="0">
              <a:latin typeface="Bradley Hand" pitchFamily="2" charset="77"/>
            </a:endParaRPr>
          </a:p>
          <a:p>
            <a:r>
              <a:rPr lang="en-US" dirty="0">
                <a:latin typeface="Bradley Hand" pitchFamily="2" charset="77"/>
              </a:rPr>
              <a:t>The Board of Directors continues to work with our partners in an effort to secure the necessary approvals and funding.  </a:t>
            </a:r>
          </a:p>
          <a:p>
            <a:endParaRPr lang="en-US" dirty="0">
              <a:latin typeface="Bradley Hand" pitchFamily="2" charset="77"/>
            </a:endParaRPr>
          </a:p>
          <a:p>
            <a:r>
              <a:rPr lang="en-US" dirty="0">
                <a:latin typeface="Bradley Hand" pitchFamily="2" charset="77"/>
              </a:rPr>
              <a:t>We believe that working in partnership </a:t>
            </a:r>
            <a:br>
              <a:rPr lang="en-US" dirty="0">
                <a:latin typeface="Bradley Hand" pitchFamily="2" charset="77"/>
              </a:rPr>
            </a:br>
            <a:r>
              <a:rPr lang="en-US" dirty="0">
                <a:latin typeface="Bradley Hand" pitchFamily="2" charset="77"/>
              </a:rPr>
              <a:t>with nature  will get results</a:t>
            </a:r>
          </a:p>
        </p:txBody>
      </p:sp>
      <p:pic>
        <p:nvPicPr>
          <p:cNvPr id="2" name="Audio 1">
            <a:hlinkClick r:id="" action="ppaction://media"/>
            <a:extLst>
              <a:ext uri="{FF2B5EF4-FFF2-40B4-BE49-F238E27FC236}">
                <a16:creationId xmlns:a16="http://schemas.microsoft.com/office/drawing/2014/main" xmlns="" id="{EC7001B9-6ED7-2740-B2E7-54D671074F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221463361"/>
      </p:ext>
    </p:extLst>
  </p:cSld>
  <p:clrMapOvr>
    <a:masterClrMapping/>
  </p:clrMapOvr>
  <p:transition xmlns:p14="http://schemas.microsoft.com/office/powerpoint/2010/main" spd="med" advTm="5148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7FF96C-F289-4241-B73D-51060A9D98DB}"/>
              </a:ext>
            </a:extLst>
          </p:cNvPr>
          <p:cNvSpPr>
            <a:spLocks noGrp="1"/>
          </p:cNvSpPr>
          <p:nvPr>
            <p:ph type="title"/>
          </p:nvPr>
        </p:nvSpPr>
        <p:spPr>
          <a:xfrm>
            <a:off x="1104900" y="571500"/>
            <a:ext cx="10795000" cy="1861457"/>
          </a:xfrm>
        </p:spPr>
        <p:txBody>
          <a:bodyPr>
            <a:normAutofit/>
          </a:bodyPr>
          <a:lstStyle/>
          <a:p>
            <a:r>
              <a:rPr lang="en-US" sz="3600" dirty="0"/>
              <a:t>Natural Resource Education Foundation of NJ</a:t>
            </a:r>
            <a:br>
              <a:rPr lang="en-US" sz="3600" dirty="0"/>
            </a:br>
            <a:r>
              <a:rPr lang="en-US" sz="3600" dirty="0"/>
              <a:t>Board of Directors</a:t>
            </a:r>
          </a:p>
        </p:txBody>
      </p:sp>
      <p:sp>
        <p:nvSpPr>
          <p:cNvPr id="3" name="Text Placeholder 2">
            <a:extLst>
              <a:ext uri="{FF2B5EF4-FFF2-40B4-BE49-F238E27FC236}">
                <a16:creationId xmlns:a16="http://schemas.microsoft.com/office/drawing/2014/main" xmlns="" id="{4F76868E-68AB-B44B-B6E2-E49597580C39}"/>
              </a:ext>
            </a:extLst>
          </p:cNvPr>
          <p:cNvSpPr>
            <a:spLocks noGrp="1"/>
          </p:cNvSpPr>
          <p:nvPr>
            <p:ph type="body" idx="1"/>
          </p:nvPr>
        </p:nvSpPr>
        <p:spPr>
          <a:xfrm>
            <a:off x="636814" y="2432961"/>
            <a:ext cx="5306786" cy="6631214"/>
          </a:xfrm>
        </p:spPr>
        <p:txBody>
          <a:bodyPr>
            <a:normAutofit fontScale="92500" lnSpcReduction="20000"/>
          </a:bodyPr>
          <a:lstStyle/>
          <a:p>
            <a:pPr>
              <a:buFont typeface="Arial" panose="020B0604020202020204" pitchFamily="34" charset="0"/>
              <a:buChar char="•"/>
            </a:pPr>
            <a:r>
              <a:rPr lang="en-US" dirty="0"/>
              <a:t>Nancy Eriksen, President</a:t>
            </a:r>
          </a:p>
          <a:p>
            <a:pPr>
              <a:buFont typeface="Arial" panose="020B0604020202020204" pitchFamily="34" charset="0"/>
              <a:buChar char="•"/>
            </a:pPr>
            <a:r>
              <a:rPr lang="en-US" dirty="0"/>
              <a:t>Paul </a:t>
            </a:r>
            <a:r>
              <a:rPr lang="en-US" dirty="0" err="1"/>
              <a:t>Jivoff</a:t>
            </a:r>
            <a:r>
              <a:rPr lang="en-US" dirty="0"/>
              <a:t>, </a:t>
            </a:r>
            <a:r>
              <a:rPr lang="en-US" dirty="0" err="1"/>
              <a:t>Ph.D</a:t>
            </a:r>
            <a:r>
              <a:rPr lang="en-US" dirty="0"/>
              <a:t>, Vice President</a:t>
            </a:r>
          </a:p>
          <a:p>
            <a:pPr>
              <a:buFont typeface="Arial" panose="020B0604020202020204" pitchFamily="34" charset="0"/>
              <a:buChar char="•"/>
            </a:pPr>
            <a:r>
              <a:rPr lang="en-US" dirty="0"/>
              <a:t>Christine Raabe, Secretary</a:t>
            </a:r>
          </a:p>
          <a:p>
            <a:pPr>
              <a:buFont typeface="Arial" panose="020B0604020202020204" pitchFamily="34" charset="0"/>
              <a:buChar char="•"/>
            </a:pPr>
            <a:r>
              <a:rPr lang="en-US" dirty="0"/>
              <a:t>Janet Heller, Treasurer</a:t>
            </a:r>
          </a:p>
          <a:p>
            <a:pPr>
              <a:buFont typeface="Arial" panose="020B0604020202020204" pitchFamily="34" charset="0"/>
              <a:buChar char="•"/>
            </a:pPr>
            <a:r>
              <a:rPr lang="en-US"/>
              <a:t>Mary Carty</a:t>
            </a:r>
            <a:r>
              <a:rPr lang="en-US" dirty="0"/>
              <a:t>, Assistant Treasurer</a:t>
            </a:r>
          </a:p>
          <a:p>
            <a:pPr hangingPunct="1">
              <a:buFont typeface="Arial" panose="020B0604020202020204" pitchFamily="34" charset="0"/>
              <a:buChar char="•"/>
            </a:pPr>
            <a:r>
              <a:rPr lang="en-US" dirty="0"/>
              <a:t>Jack Henderson</a:t>
            </a:r>
          </a:p>
          <a:p>
            <a:pPr>
              <a:buFont typeface="Arial" panose="020B0604020202020204" pitchFamily="34" charset="0"/>
              <a:buChar char="•"/>
            </a:pPr>
            <a:r>
              <a:rPr lang="en-US" dirty="0"/>
              <a:t>Laine </a:t>
            </a:r>
            <a:r>
              <a:rPr lang="en-US" dirty="0" err="1"/>
              <a:t>Meelheim</a:t>
            </a:r>
            <a:endParaRPr lang="en-US" dirty="0"/>
          </a:p>
        </p:txBody>
      </p:sp>
      <p:sp>
        <p:nvSpPr>
          <p:cNvPr id="4" name="Text Placeholder 2">
            <a:extLst>
              <a:ext uri="{FF2B5EF4-FFF2-40B4-BE49-F238E27FC236}">
                <a16:creationId xmlns:a16="http://schemas.microsoft.com/office/drawing/2014/main" xmlns="" id="{E90758D8-5BE0-5A47-A572-45D89345A885}"/>
              </a:ext>
            </a:extLst>
          </p:cNvPr>
          <p:cNvSpPr txBox="1">
            <a:spLocks/>
          </p:cNvSpPr>
          <p:nvPr/>
        </p:nvSpPr>
        <p:spPr>
          <a:xfrm>
            <a:off x="6411686" y="2220686"/>
            <a:ext cx="5720443" cy="66312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92500" lnSpcReduction="10000"/>
          </a:bodyPr>
          <a:lstStyle>
            <a:lvl1pPr marL="381000" marR="0" indent="-381000" algn="l" defTabSz="584200" rtl="0" latinLnBrk="0">
              <a:lnSpc>
                <a:spcPct val="100000"/>
              </a:lnSpc>
              <a:spcBef>
                <a:spcPts val="3200"/>
              </a:spcBef>
              <a:spcAft>
                <a:spcPts val="0"/>
              </a:spcAft>
              <a:buClr>
                <a:srgbClr val="9A7865"/>
              </a:buClr>
              <a:buSzPct val="40000"/>
              <a:buFont typeface="Georgia"/>
              <a:buBlip>
                <a:blip r:embed="rId4"/>
              </a:buBlip>
              <a:tabLst/>
              <a:defRPr sz="3600" b="0" i="0" u="none" strike="noStrike" cap="none" spc="0" baseline="0">
                <a:ln>
                  <a:noFill/>
                </a:ln>
                <a:solidFill>
                  <a:srgbClr val="625B48"/>
                </a:solidFill>
                <a:uFillTx/>
                <a:latin typeface="+mn-lt"/>
                <a:ea typeface="+mn-ea"/>
                <a:cs typeface="+mn-cs"/>
                <a:sym typeface="Didot"/>
              </a:defRPr>
            </a:lvl1pPr>
            <a:lvl2pPr marL="762000" marR="0" indent="-381000" algn="l" defTabSz="584200" rtl="0" latinLnBrk="0">
              <a:lnSpc>
                <a:spcPct val="100000"/>
              </a:lnSpc>
              <a:spcBef>
                <a:spcPts val="3200"/>
              </a:spcBef>
              <a:spcAft>
                <a:spcPts val="0"/>
              </a:spcAft>
              <a:buClr>
                <a:srgbClr val="9A7865"/>
              </a:buClr>
              <a:buSzPct val="40000"/>
              <a:buFont typeface="Georgia"/>
              <a:buBlip>
                <a:blip r:embed="rId4"/>
              </a:buBlip>
              <a:tabLst/>
              <a:defRPr sz="3600" b="0" i="0" u="none" strike="noStrike" cap="none" spc="0" baseline="0">
                <a:ln>
                  <a:noFill/>
                </a:ln>
                <a:solidFill>
                  <a:srgbClr val="625B48"/>
                </a:solidFill>
                <a:uFillTx/>
                <a:latin typeface="+mn-lt"/>
                <a:ea typeface="+mn-ea"/>
                <a:cs typeface="+mn-cs"/>
                <a:sym typeface="Didot"/>
              </a:defRPr>
            </a:lvl2pPr>
            <a:lvl3pPr marL="1143000" marR="0" indent="-381000" algn="l" defTabSz="584200" rtl="0" latinLnBrk="0">
              <a:lnSpc>
                <a:spcPct val="100000"/>
              </a:lnSpc>
              <a:spcBef>
                <a:spcPts val="3200"/>
              </a:spcBef>
              <a:spcAft>
                <a:spcPts val="0"/>
              </a:spcAft>
              <a:buClr>
                <a:srgbClr val="9A7865"/>
              </a:buClr>
              <a:buSzPct val="40000"/>
              <a:buFont typeface="Georgia"/>
              <a:buBlip>
                <a:blip r:embed="rId4"/>
              </a:buBlip>
              <a:tabLst/>
              <a:defRPr sz="3600" b="0" i="0" u="none" strike="noStrike" cap="none" spc="0" baseline="0">
                <a:ln>
                  <a:noFill/>
                </a:ln>
                <a:solidFill>
                  <a:srgbClr val="625B48"/>
                </a:solidFill>
                <a:uFillTx/>
                <a:latin typeface="+mn-lt"/>
                <a:ea typeface="+mn-ea"/>
                <a:cs typeface="+mn-cs"/>
                <a:sym typeface="Didot"/>
              </a:defRPr>
            </a:lvl3pPr>
            <a:lvl4pPr marL="1524000" marR="0" indent="-381000" algn="l" defTabSz="584200" rtl="0" latinLnBrk="0">
              <a:lnSpc>
                <a:spcPct val="100000"/>
              </a:lnSpc>
              <a:spcBef>
                <a:spcPts val="3200"/>
              </a:spcBef>
              <a:spcAft>
                <a:spcPts val="0"/>
              </a:spcAft>
              <a:buClr>
                <a:srgbClr val="9A7865"/>
              </a:buClr>
              <a:buSzPct val="40000"/>
              <a:buFont typeface="Georgia"/>
              <a:buBlip>
                <a:blip r:embed="rId4"/>
              </a:buBlip>
              <a:tabLst/>
              <a:defRPr sz="3600" b="0" i="0" u="none" strike="noStrike" cap="none" spc="0" baseline="0">
                <a:ln>
                  <a:noFill/>
                </a:ln>
                <a:solidFill>
                  <a:srgbClr val="625B48"/>
                </a:solidFill>
                <a:uFillTx/>
                <a:latin typeface="+mn-lt"/>
                <a:ea typeface="+mn-ea"/>
                <a:cs typeface="+mn-cs"/>
                <a:sym typeface="Didot"/>
              </a:defRPr>
            </a:lvl4pPr>
            <a:lvl5pPr marL="1905000" marR="0" indent="-381000" algn="l" defTabSz="584200" rtl="0" latinLnBrk="0">
              <a:lnSpc>
                <a:spcPct val="100000"/>
              </a:lnSpc>
              <a:spcBef>
                <a:spcPts val="3200"/>
              </a:spcBef>
              <a:spcAft>
                <a:spcPts val="0"/>
              </a:spcAft>
              <a:buClr>
                <a:srgbClr val="9A7865"/>
              </a:buClr>
              <a:buSzPct val="40000"/>
              <a:buFont typeface="Georgia"/>
              <a:buBlip>
                <a:blip r:embed="rId4"/>
              </a:buBlip>
              <a:tabLst/>
              <a:defRPr sz="3600" b="0" i="0" u="none" strike="noStrike" cap="none" spc="0" baseline="0">
                <a:ln>
                  <a:noFill/>
                </a:ln>
                <a:solidFill>
                  <a:srgbClr val="625B48"/>
                </a:solidFill>
                <a:uFillTx/>
                <a:latin typeface="+mn-lt"/>
                <a:ea typeface="+mn-ea"/>
                <a:cs typeface="+mn-cs"/>
                <a:sym typeface="Didot"/>
              </a:defRPr>
            </a:lvl5pPr>
            <a:lvl6pPr marL="2286000" marR="0" indent="-381000" algn="l" defTabSz="584200" rtl="0" latinLnBrk="0">
              <a:lnSpc>
                <a:spcPct val="100000"/>
              </a:lnSpc>
              <a:spcBef>
                <a:spcPts val="3200"/>
              </a:spcBef>
              <a:spcAft>
                <a:spcPts val="0"/>
              </a:spcAft>
              <a:buClr>
                <a:srgbClr val="9A7865"/>
              </a:buClr>
              <a:buSzPct val="40000"/>
              <a:buFont typeface="Georgia"/>
              <a:buBlip>
                <a:blip r:embed="rId4"/>
              </a:buBlip>
              <a:tabLst/>
              <a:defRPr sz="3600" b="0" i="0" u="none" strike="noStrike" cap="none" spc="0" baseline="0">
                <a:ln>
                  <a:noFill/>
                </a:ln>
                <a:solidFill>
                  <a:srgbClr val="625B48"/>
                </a:solidFill>
                <a:uFillTx/>
                <a:latin typeface="+mn-lt"/>
                <a:ea typeface="+mn-ea"/>
                <a:cs typeface="+mn-cs"/>
                <a:sym typeface="Didot"/>
              </a:defRPr>
            </a:lvl6pPr>
            <a:lvl7pPr marL="2667000" marR="0" indent="-381000" algn="l" defTabSz="584200" rtl="0" latinLnBrk="0">
              <a:lnSpc>
                <a:spcPct val="100000"/>
              </a:lnSpc>
              <a:spcBef>
                <a:spcPts val="3200"/>
              </a:spcBef>
              <a:spcAft>
                <a:spcPts val="0"/>
              </a:spcAft>
              <a:buClr>
                <a:srgbClr val="9A7865"/>
              </a:buClr>
              <a:buSzPct val="40000"/>
              <a:buFont typeface="Georgia"/>
              <a:buBlip>
                <a:blip r:embed="rId4"/>
              </a:buBlip>
              <a:tabLst/>
              <a:defRPr sz="3600" b="0" i="0" u="none" strike="noStrike" cap="none" spc="0" baseline="0">
                <a:ln>
                  <a:noFill/>
                </a:ln>
                <a:solidFill>
                  <a:srgbClr val="625B48"/>
                </a:solidFill>
                <a:uFillTx/>
                <a:latin typeface="+mn-lt"/>
                <a:ea typeface="+mn-ea"/>
                <a:cs typeface="+mn-cs"/>
                <a:sym typeface="Didot"/>
              </a:defRPr>
            </a:lvl7pPr>
            <a:lvl8pPr marL="3048000" marR="0" indent="-381000" algn="l" defTabSz="584200" rtl="0" latinLnBrk="0">
              <a:lnSpc>
                <a:spcPct val="100000"/>
              </a:lnSpc>
              <a:spcBef>
                <a:spcPts val="3200"/>
              </a:spcBef>
              <a:spcAft>
                <a:spcPts val="0"/>
              </a:spcAft>
              <a:buClr>
                <a:srgbClr val="9A7865"/>
              </a:buClr>
              <a:buSzPct val="40000"/>
              <a:buFont typeface="Georgia"/>
              <a:buBlip>
                <a:blip r:embed="rId4"/>
              </a:buBlip>
              <a:tabLst/>
              <a:defRPr sz="3600" b="0" i="0" u="none" strike="noStrike" cap="none" spc="0" baseline="0">
                <a:ln>
                  <a:noFill/>
                </a:ln>
                <a:solidFill>
                  <a:srgbClr val="625B48"/>
                </a:solidFill>
                <a:uFillTx/>
                <a:latin typeface="+mn-lt"/>
                <a:ea typeface="+mn-ea"/>
                <a:cs typeface="+mn-cs"/>
                <a:sym typeface="Didot"/>
              </a:defRPr>
            </a:lvl8pPr>
            <a:lvl9pPr marL="3429000" marR="0" indent="-381000" algn="l" defTabSz="584200" rtl="0" latinLnBrk="0">
              <a:lnSpc>
                <a:spcPct val="100000"/>
              </a:lnSpc>
              <a:spcBef>
                <a:spcPts val="3200"/>
              </a:spcBef>
              <a:spcAft>
                <a:spcPts val="0"/>
              </a:spcAft>
              <a:buClr>
                <a:srgbClr val="9A7865"/>
              </a:buClr>
              <a:buSzPct val="40000"/>
              <a:buFont typeface="Georgia"/>
              <a:buBlip>
                <a:blip r:embed="rId4"/>
              </a:buBlip>
              <a:tabLst/>
              <a:defRPr sz="3600" b="0" i="0" u="none" strike="noStrike" cap="none" spc="0" baseline="0">
                <a:ln>
                  <a:noFill/>
                </a:ln>
                <a:solidFill>
                  <a:srgbClr val="625B48"/>
                </a:solidFill>
                <a:uFillTx/>
                <a:latin typeface="+mn-lt"/>
                <a:ea typeface="+mn-ea"/>
                <a:cs typeface="+mn-cs"/>
                <a:sym typeface="Didot"/>
              </a:defRPr>
            </a:lvl9pPr>
          </a:lstStyle>
          <a:p>
            <a:pPr hangingPunct="1">
              <a:buFont typeface="Arial" panose="020B0604020202020204" pitchFamily="34" charset="0"/>
              <a:buChar char="•"/>
            </a:pPr>
            <a:r>
              <a:rPr lang="en-US" dirty="0"/>
              <a:t>Chris West</a:t>
            </a:r>
          </a:p>
          <a:p>
            <a:pPr hangingPunct="1">
              <a:buFont typeface="Arial" panose="020B0604020202020204" pitchFamily="34" charset="0"/>
              <a:buChar char="•"/>
            </a:pPr>
            <a:r>
              <a:rPr lang="en-US" dirty="0"/>
              <a:t>Joseph Bonacci</a:t>
            </a:r>
          </a:p>
          <a:p>
            <a:pPr hangingPunct="1">
              <a:buFont typeface="Arial" panose="020B0604020202020204" pitchFamily="34" charset="0"/>
              <a:buChar char="•"/>
            </a:pPr>
            <a:r>
              <a:rPr lang="en-US" dirty="0"/>
              <a:t>Peter Winkler, NJ Division of Fish and Wildlife</a:t>
            </a:r>
          </a:p>
          <a:p>
            <a:pPr hangingPunct="1">
              <a:buFont typeface="Arial" panose="020B0604020202020204" pitchFamily="34" charset="0"/>
              <a:buChar char="•"/>
            </a:pPr>
            <a:r>
              <a:rPr lang="en-US" dirty="0"/>
              <a:t>Pola </a:t>
            </a:r>
            <a:r>
              <a:rPr lang="en-US" dirty="0" err="1"/>
              <a:t>Galie</a:t>
            </a:r>
            <a:r>
              <a:rPr lang="en-US" dirty="0"/>
              <a:t>, Operations Manager</a:t>
            </a:r>
          </a:p>
          <a:p>
            <a:pPr hangingPunct="1">
              <a:buFont typeface="Arial" panose="020B0604020202020204" pitchFamily="34" charset="0"/>
              <a:buChar char="•"/>
            </a:pPr>
            <a:r>
              <a:rPr lang="en-US" dirty="0"/>
              <a:t>George Snyder, Facility Manager</a:t>
            </a:r>
          </a:p>
          <a:p>
            <a:pPr hangingPunct="1">
              <a:buFont typeface="Arial" panose="020B0604020202020204" pitchFamily="34" charset="0"/>
              <a:buChar char="•"/>
            </a:pPr>
            <a:r>
              <a:rPr lang="en-US" dirty="0" err="1"/>
              <a:t>McDuffy</a:t>
            </a:r>
            <a:r>
              <a:rPr lang="en-US" dirty="0"/>
              <a:t> Barrow, Naturalist</a:t>
            </a:r>
          </a:p>
        </p:txBody>
      </p:sp>
      <p:pic>
        <p:nvPicPr>
          <p:cNvPr id="5" name="Audio 4">
            <a:hlinkClick r:id="" action="ppaction://media"/>
            <a:extLst>
              <a:ext uri="{FF2B5EF4-FFF2-40B4-BE49-F238E27FC236}">
                <a16:creationId xmlns:a16="http://schemas.microsoft.com/office/drawing/2014/main" xmlns="" id="{58E2EFDC-6606-A54E-B33C-6810CC21B4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083988769"/>
      </p:ext>
    </p:extLst>
  </p:cSld>
  <p:clrMapOvr>
    <a:masterClrMapping/>
  </p:clrMapOvr>
  <p:transition xmlns:p14="http://schemas.microsoft.com/office/powerpoint/2010/main" spd="med" advTm="4272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Placeholder 122"/>
          <p:cNvPicPr>
            <a:picLocks noGrp="1"/>
          </p:cNvPicPr>
          <p:nvPr>
            <p:ph type="pic" idx="13"/>
          </p:nvPr>
        </p:nvPicPr>
        <p:blipFill>
          <a:blip r:embed="rId5">
            <a:extLst/>
          </a:blip>
          <a:stretch>
            <a:fillRect/>
          </a:stretch>
        </p:blipFill>
        <p:spPr>
          <a:xfrm>
            <a:off x="7594600" y="3048000"/>
            <a:ext cx="4292600" cy="5664200"/>
          </a:xfrm>
          <a:prstGeom prst="rect">
            <a:avLst/>
          </a:prstGeom>
        </p:spPr>
      </p:pic>
      <p:sp>
        <p:nvSpPr>
          <p:cNvPr id="124" name="Shape 124"/>
          <p:cNvSpPr>
            <a:spLocks noGrp="1"/>
          </p:cNvSpPr>
          <p:nvPr>
            <p:ph type="title"/>
          </p:nvPr>
        </p:nvSpPr>
        <p:spPr>
          <a:prstGeom prst="rect">
            <a:avLst/>
          </a:prstGeom>
        </p:spPr>
        <p:txBody>
          <a:bodyPr/>
          <a:lstStyle/>
          <a:p>
            <a:r>
              <a:t>Center’s Past</a:t>
            </a:r>
          </a:p>
        </p:txBody>
      </p:sp>
      <p:sp>
        <p:nvSpPr>
          <p:cNvPr id="125" name="Shape 125"/>
          <p:cNvSpPr>
            <a:spLocks noGrp="1"/>
          </p:cNvSpPr>
          <p:nvPr>
            <p:ph type="body" sz="half" idx="1"/>
          </p:nvPr>
        </p:nvSpPr>
        <p:spPr>
          <a:xfrm>
            <a:off x="1104899" y="2407459"/>
            <a:ext cx="6310053" cy="6470534"/>
          </a:xfrm>
          <a:prstGeom prst="rect">
            <a:avLst/>
          </a:prstGeom>
        </p:spPr>
        <p:txBody>
          <a:bodyPr>
            <a:normAutofit/>
          </a:bodyPr>
          <a:lstStyle/>
          <a:p>
            <a:pPr>
              <a:buBlip>
                <a:blip r:embed="rId6"/>
              </a:buBlip>
            </a:pPr>
            <a:r>
              <a:rPr dirty="0"/>
              <a:t>Former site of the Lighthouse Vacation Center for the Blind</a:t>
            </a:r>
          </a:p>
          <a:p>
            <a:pPr>
              <a:buBlip>
                <a:blip r:embed="rId6"/>
              </a:buBlip>
            </a:pPr>
            <a:r>
              <a:rPr dirty="0"/>
              <a:t>Summer home of Gladys </a:t>
            </a:r>
            <a:r>
              <a:rPr dirty="0" err="1"/>
              <a:t>Eayre</a:t>
            </a:r>
            <a:r>
              <a:rPr dirty="0"/>
              <a:t> and Janice Sherwood, 2 members of the Pine </a:t>
            </a:r>
            <a:r>
              <a:rPr dirty="0" err="1"/>
              <a:t>Coners</a:t>
            </a:r>
            <a:r>
              <a:rPr lang="en-US" dirty="0"/>
              <a:t>. There were 2 Founding members of the Pinelands Cultural Society (Albert Hall).</a:t>
            </a:r>
            <a:endParaRPr dirty="0"/>
          </a:p>
        </p:txBody>
      </p:sp>
      <p:pic>
        <p:nvPicPr>
          <p:cNvPr id="3" name="Audio 2">
            <a:hlinkClick r:id="" action="ppaction://media"/>
            <a:extLst>
              <a:ext uri="{FF2B5EF4-FFF2-40B4-BE49-F238E27FC236}">
                <a16:creationId xmlns:a16="http://schemas.microsoft.com/office/drawing/2014/main" xmlns="" id="{9A173670-5853-3E4D-841C-FBACBD98AA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4911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body" idx="13"/>
          </p:nvPr>
        </p:nvSpPr>
        <p:spPr>
          <a:xfrm>
            <a:off x="1269999" y="6199421"/>
            <a:ext cx="10464800" cy="2872581"/>
          </a:xfrm>
          <a:prstGeom prst="rect">
            <a:avLst/>
          </a:prstGeom>
        </p:spPr>
        <p:txBody>
          <a:bodyPr/>
          <a:lstStyle/>
          <a:p>
            <a:r>
              <a:rPr dirty="0"/>
              <a:t>–Pola </a:t>
            </a:r>
            <a:r>
              <a:rPr dirty="0" err="1"/>
              <a:t>Galie</a:t>
            </a:r>
            <a:r>
              <a:rPr dirty="0"/>
              <a:t/>
            </a:r>
            <a:br>
              <a:rPr dirty="0"/>
            </a:br>
            <a:r>
              <a:rPr u="sng" dirty="0">
                <a:hlinkClick r:id="rId4"/>
              </a:rPr>
              <a:t>pgalie@nrefnj.org</a:t>
            </a:r>
            <a:endParaRPr lang="en-US" u="sng" dirty="0">
              <a:hlinkClick r:id="rId4"/>
            </a:endParaRPr>
          </a:p>
          <a:p>
            <a:r>
              <a:rPr lang="en-US" dirty="0"/>
              <a:t>609-698-8003</a:t>
            </a:r>
            <a:br>
              <a:rPr lang="en-US" dirty="0"/>
            </a:br>
            <a:r>
              <a:rPr lang="en-US" dirty="0"/>
              <a:t/>
            </a:r>
            <a:br>
              <a:rPr lang="en-US" dirty="0"/>
            </a:br>
            <a:r>
              <a:rPr dirty="0"/>
              <a:t>Visit us online</a:t>
            </a:r>
            <a:br>
              <a:rPr dirty="0"/>
            </a:br>
            <a:r>
              <a:rPr u="sng" dirty="0">
                <a:hlinkClick r:id="rId5"/>
              </a:rPr>
              <a:t>www.LighthouseCenterNJ.org</a:t>
            </a:r>
          </a:p>
        </p:txBody>
      </p:sp>
      <p:sp>
        <p:nvSpPr>
          <p:cNvPr id="231" name="Shape 231"/>
          <p:cNvSpPr>
            <a:spLocks noGrp="1"/>
          </p:cNvSpPr>
          <p:nvPr>
            <p:ph type="body" idx="14"/>
          </p:nvPr>
        </p:nvSpPr>
        <p:spPr>
          <a:xfrm>
            <a:off x="917632" y="4452848"/>
            <a:ext cx="11169535" cy="1703030"/>
          </a:xfrm>
          <a:prstGeom prst="rect">
            <a:avLst/>
          </a:prstGeom>
        </p:spPr>
        <p:txBody>
          <a:bodyPr/>
          <a:lstStyle/>
          <a:p>
            <a:r>
              <a:rPr lang="en-US" dirty="0"/>
              <a:t>Please feel free to contact me with questions.</a:t>
            </a:r>
          </a:p>
          <a:p>
            <a:r>
              <a:rPr lang="en-US" dirty="0"/>
              <a:t>We hope to see you at the Center</a:t>
            </a:r>
            <a:endParaRPr dirty="0"/>
          </a:p>
        </p:txBody>
      </p:sp>
      <p:pic>
        <p:nvPicPr>
          <p:cNvPr id="3" name="Picture 2">
            <a:extLst>
              <a:ext uri="{FF2B5EF4-FFF2-40B4-BE49-F238E27FC236}">
                <a16:creationId xmlns:a16="http://schemas.microsoft.com/office/drawing/2014/main" xmlns="" id="{36ECB6A4-4ECB-3A45-9CC7-A9F70C65E66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84031" y="579902"/>
            <a:ext cx="3636736" cy="3666124"/>
          </a:xfrm>
          <a:prstGeom prst="rect">
            <a:avLst/>
          </a:prstGeom>
        </p:spPr>
      </p:pic>
      <p:pic>
        <p:nvPicPr>
          <p:cNvPr id="2" name="Audio 1">
            <a:hlinkClick r:id="" action="ppaction://media"/>
            <a:extLst>
              <a:ext uri="{FF2B5EF4-FFF2-40B4-BE49-F238E27FC236}">
                <a16:creationId xmlns:a16="http://schemas.microsoft.com/office/drawing/2014/main" xmlns="" id="{0476AB58-4C2C-2B40-BFDB-8CCF931B7C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3139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p:cNvPicPr>
            <a:picLocks/>
          </p:cNvPicPr>
          <p:nvPr/>
        </p:nvPicPr>
        <p:blipFill>
          <a:blip r:embed="rId5">
            <a:extLst/>
          </a:blip>
          <a:stretch>
            <a:fillRect/>
          </a:stretch>
        </p:blipFill>
        <p:spPr>
          <a:xfrm>
            <a:off x="967359" y="888884"/>
            <a:ext cx="5077687" cy="3895588"/>
          </a:xfrm>
          <a:prstGeom prst="rect">
            <a:avLst/>
          </a:prstGeom>
        </p:spPr>
      </p:pic>
      <p:pic>
        <p:nvPicPr>
          <p:cNvPr id="128" name="Picture 127"/>
          <p:cNvPicPr>
            <a:picLocks/>
          </p:cNvPicPr>
          <p:nvPr/>
        </p:nvPicPr>
        <p:blipFill>
          <a:blip r:embed="rId6">
            <a:extLst/>
          </a:blip>
          <a:stretch>
            <a:fillRect/>
          </a:stretch>
        </p:blipFill>
        <p:spPr>
          <a:xfrm>
            <a:off x="6547217" y="434049"/>
            <a:ext cx="4760484" cy="4805258"/>
          </a:xfrm>
          <a:prstGeom prst="rect">
            <a:avLst/>
          </a:prstGeom>
        </p:spPr>
      </p:pic>
      <p:pic>
        <p:nvPicPr>
          <p:cNvPr id="129" name="Picture 128"/>
          <p:cNvPicPr>
            <a:picLocks/>
          </p:cNvPicPr>
          <p:nvPr/>
        </p:nvPicPr>
        <p:blipFill>
          <a:blip r:embed="rId7">
            <a:extLst/>
          </a:blip>
          <a:stretch>
            <a:fillRect/>
          </a:stretch>
        </p:blipFill>
        <p:spPr>
          <a:xfrm>
            <a:off x="3648708" y="4895079"/>
            <a:ext cx="5707383" cy="4005145"/>
          </a:xfrm>
          <a:prstGeom prst="rect">
            <a:avLst/>
          </a:prstGeom>
        </p:spPr>
      </p:pic>
      <p:sp>
        <p:nvSpPr>
          <p:cNvPr id="2" name="TextBox 1">
            <a:extLst>
              <a:ext uri="{FF2B5EF4-FFF2-40B4-BE49-F238E27FC236}">
                <a16:creationId xmlns:a16="http://schemas.microsoft.com/office/drawing/2014/main" xmlns="" id="{67794367-F93C-D244-A83C-3F1E814ACC9E}"/>
              </a:ext>
            </a:extLst>
          </p:cNvPr>
          <p:cNvSpPr txBox="1"/>
          <p:nvPr/>
        </p:nvSpPr>
        <p:spPr>
          <a:xfrm>
            <a:off x="967400" y="4039557"/>
            <a:ext cx="507764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u="none" strike="noStrike" cap="none" spc="0" normalizeH="0" dirty="0">
                <a:ln>
                  <a:noFill/>
                </a:ln>
                <a:solidFill>
                  <a:schemeClr val="accent6">
                    <a:lumMod val="20000"/>
                    <a:lumOff val="80000"/>
                  </a:schemeClr>
                </a:solidFill>
                <a:effectLst/>
                <a:uFillTx/>
                <a:latin typeface="+mn-lt"/>
                <a:ea typeface="+mn-ea"/>
                <a:cs typeface="+mn-cs"/>
                <a:sym typeface="Didot"/>
              </a:rPr>
              <a:t>Elizabeth Morgan</a:t>
            </a:r>
          </a:p>
        </p:txBody>
      </p:sp>
      <p:sp>
        <p:nvSpPr>
          <p:cNvPr id="6" name="TextBox 5">
            <a:extLst>
              <a:ext uri="{FF2B5EF4-FFF2-40B4-BE49-F238E27FC236}">
                <a16:creationId xmlns:a16="http://schemas.microsoft.com/office/drawing/2014/main" xmlns="" id="{3E0D1967-C659-EC4B-A55C-87B9CBF04441}"/>
              </a:ext>
            </a:extLst>
          </p:cNvPr>
          <p:cNvSpPr txBox="1"/>
          <p:nvPr/>
        </p:nvSpPr>
        <p:spPr>
          <a:xfrm>
            <a:off x="6230055" y="4250993"/>
            <a:ext cx="507764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u="none" strike="noStrike" cap="none" spc="0" normalizeH="0" dirty="0">
                <a:ln>
                  <a:noFill/>
                </a:ln>
                <a:solidFill>
                  <a:schemeClr val="accent6">
                    <a:lumMod val="20000"/>
                    <a:lumOff val="80000"/>
                  </a:schemeClr>
                </a:solidFill>
                <a:effectLst/>
                <a:uFillTx/>
                <a:latin typeface="+mn-lt"/>
                <a:ea typeface="+mn-ea"/>
                <a:cs typeface="+mn-cs"/>
                <a:sym typeface="Didot"/>
              </a:rPr>
              <a:t>Cecil </a:t>
            </a:r>
            <a:r>
              <a:rPr kumimoji="0" lang="en-US" sz="2800" b="1" u="none" strike="noStrike" cap="none" spc="0" normalizeH="0" dirty="0" err="1">
                <a:ln>
                  <a:noFill/>
                </a:ln>
                <a:solidFill>
                  <a:schemeClr val="accent6">
                    <a:lumMod val="20000"/>
                    <a:lumOff val="80000"/>
                  </a:schemeClr>
                </a:solidFill>
                <a:effectLst/>
                <a:uFillTx/>
                <a:latin typeface="+mn-lt"/>
                <a:ea typeface="+mn-ea"/>
                <a:cs typeface="+mn-cs"/>
                <a:sym typeface="Didot"/>
              </a:rPr>
              <a:t>Eayre</a:t>
            </a:r>
            <a:r>
              <a:rPr kumimoji="0" lang="en-US" sz="2800" b="1" u="none" strike="noStrike" cap="none" spc="0" normalizeH="0" dirty="0">
                <a:ln>
                  <a:noFill/>
                </a:ln>
                <a:solidFill>
                  <a:schemeClr val="accent6">
                    <a:lumMod val="20000"/>
                    <a:lumOff val="80000"/>
                  </a:schemeClr>
                </a:solidFill>
                <a:effectLst/>
                <a:uFillTx/>
                <a:latin typeface="+mn-lt"/>
                <a:ea typeface="+mn-ea"/>
                <a:cs typeface="+mn-cs"/>
                <a:sym typeface="Didot"/>
              </a:rPr>
              <a:t> and camper</a:t>
            </a:r>
          </a:p>
        </p:txBody>
      </p:sp>
      <p:sp>
        <p:nvSpPr>
          <p:cNvPr id="7" name="TextBox 6">
            <a:extLst>
              <a:ext uri="{FF2B5EF4-FFF2-40B4-BE49-F238E27FC236}">
                <a16:creationId xmlns:a16="http://schemas.microsoft.com/office/drawing/2014/main" xmlns="" id="{78A0A5D9-576F-CF43-B16E-1D4647E3AF84}"/>
              </a:ext>
            </a:extLst>
          </p:cNvPr>
          <p:cNvSpPr txBox="1"/>
          <p:nvPr/>
        </p:nvSpPr>
        <p:spPr>
          <a:xfrm>
            <a:off x="3400456" y="5561350"/>
            <a:ext cx="610591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u="none" strike="noStrike" cap="none" spc="0" normalizeH="0" dirty="0">
                <a:ln>
                  <a:noFill/>
                </a:ln>
                <a:solidFill>
                  <a:schemeClr val="accent6">
                    <a:lumMod val="20000"/>
                    <a:lumOff val="80000"/>
                  </a:schemeClr>
                </a:solidFill>
                <a:effectLst/>
                <a:uFillTx/>
                <a:latin typeface="+mn-lt"/>
                <a:ea typeface="+mn-ea"/>
                <a:cs typeface="+mn-cs"/>
                <a:sym typeface="Didot"/>
              </a:rPr>
              <a:t>Janice Sherwood &amp; Gladys </a:t>
            </a:r>
            <a:r>
              <a:rPr kumimoji="0" lang="en-US" sz="2800" u="none" strike="noStrike" cap="none" spc="0" normalizeH="0" dirty="0" err="1">
                <a:ln>
                  <a:noFill/>
                </a:ln>
                <a:solidFill>
                  <a:schemeClr val="accent6">
                    <a:lumMod val="20000"/>
                    <a:lumOff val="80000"/>
                  </a:schemeClr>
                </a:solidFill>
                <a:effectLst/>
                <a:uFillTx/>
                <a:latin typeface="+mn-lt"/>
                <a:ea typeface="+mn-ea"/>
                <a:cs typeface="+mn-cs"/>
                <a:sym typeface="Didot"/>
              </a:rPr>
              <a:t>Eayre</a:t>
            </a:r>
            <a:endParaRPr kumimoji="0" lang="en-US" sz="2800" u="none" strike="noStrike" cap="none" spc="0" normalizeH="0" dirty="0">
              <a:ln>
                <a:noFill/>
              </a:ln>
              <a:solidFill>
                <a:schemeClr val="accent6">
                  <a:lumMod val="20000"/>
                  <a:lumOff val="80000"/>
                </a:schemeClr>
              </a:solidFill>
              <a:effectLst/>
              <a:uFillTx/>
              <a:latin typeface="+mn-lt"/>
              <a:ea typeface="+mn-ea"/>
              <a:cs typeface="+mn-cs"/>
              <a:sym typeface="Didot"/>
            </a:endParaRPr>
          </a:p>
        </p:txBody>
      </p:sp>
      <p:pic>
        <p:nvPicPr>
          <p:cNvPr id="3" name="Audio 2">
            <a:hlinkClick r:id="" action="ppaction://media"/>
            <a:extLst>
              <a:ext uri="{FF2B5EF4-FFF2-40B4-BE49-F238E27FC236}">
                <a16:creationId xmlns:a16="http://schemas.microsoft.com/office/drawing/2014/main" xmlns="" id="{E050AE4D-19C4-354A-97BB-6E706F9CA6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3012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icture Placeholder 218"/>
          <p:cNvPicPr>
            <a:picLocks noGrp="1"/>
          </p:cNvPicPr>
          <p:nvPr>
            <p:ph type="pic" idx="13"/>
          </p:nvPr>
        </p:nvPicPr>
        <p:blipFill>
          <a:blip r:embed="rId4">
            <a:extLst/>
          </a:blip>
          <a:stretch>
            <a:fillRect/>
          </a:stretch>
        </p:blipFill>
        <p:spPr>
          <a:prstGeom prst="rect">
            <a:avLst/>
          </a:prstGeom>
        </p:spPr>
      </p:pic>
      <p:sp>
        <p:nvSpPr>
          <p:cNvPr id="220" name="Shape 220"/>
          <p:cNvSpPr>
            <a:spLocks noGrp="1"/>
          </p:cNvSpPr>
          <p:nvPr>
            <p:ph type="title"/>
          </p:nvPr>
        </p:nvSpPr>
        <p:spPr>
          <a:xfrm>
            <a:off x="635000" y="1473200"/>
            <a:ext cx="5715000" cy="1139047"/>
          </a:xfrm>
          <a:prstGeom prst="rect">
            <a:avLst/>
          </a:prstGeom>
        </p:spPr>
        <p:txBody>
          <a:bodyPr/>
          <a:lstStyle/>
          <a:p>
            <a:r>
              <a:t>What we do</a:t>
            </a:r>
          </a:p>
        </p:txBody>
      </p:sp>
      <p:sp>
        <p:nvSpPr>
          <p:cNvPr id="221" name="Shape 221"/>
          <p:cNvSpPr>
            <a:spLocks noGrp="1"/>
          </p:cNvSpPr>
          <p:nvPr>
            <p:ph type="body" sz="half" idx="1"/>
          </p:nvPr>
        </p:nvSpPr>
        <p:spPr>
          <a:xfrm>
            <a:off x="635000" y="2997858"/>
            <a:ext cx="5715000" cy="5549242"/>
          </a:xfrm>
          <a:prstGeom prst="rect">
            <a:avLst/>
          </a:prstGeom>
        </p:spPr>
        <p:txBody>
          <a:bodyPr>
            <a:normAutofit/>
          </a:bodyPr>
          <a:lstStyle/>
          <a:p>
            <a:r>
              <a:rPr sz="3600" b="1" dirty="0">
                <a:latin typeface="Bradley Hand" pitchFamily="2" charset="77"/>
              </a:rPr>
              <a:t>We aim to instill a strong</a:t>
            </a:r>
            <a:endParaRPr lang="en-US" sz="3600" b="1" dirty="0">
              <a:latin typeface="Bradley Hand" pitchFamily="2" charset="77"/>
            </a:endParaRPr>
          </a:p>
          <a:p>
            <a:endParaRPr lang="en-US" sz="3600" b="1" dirty="0">
              <a:latin typeface="Bradley Hand" pitchFamily="2" charset="77"/>
            </a:endParaRPr>
          </a:p>
          <a:p>
            <a:r>
              <a:rPr sz="3600" b="1" dirty="0">
                <a:latin typeface="Bradley Hand" pitchFamily="2" charset="77"/>
              </a:rPr>
              <a:t> environmental ethic and </a:t>
            </a:r>
            <a:endParaRPr lang="en-US" sz="3600" b="1" dirty="0">
              <a:latin typeface="Bradley Hand" pitchFamily="2" charset="77"/>
            </a:endParaRPr>
          </a:p>
          <a:p>
            <a:endParaRPr lang="en-US" sz="3600" b="1" dirty="0">
              <a:latin typeface="Bradley Hand" pitchFamily="2" charset="77"/>
            </a:endParaRPr>
          </a:p>
          <a:p>
            <a:r>
              <a:rPr sz="3600" b="1" dirty="0">
                <a:latin typeface="Bradley Hand" pitchFamily="2" charset="77"/>
              </a:rPr>
              <a:t>CALL TO ACTION in </a:t>
            </a:r>
            <a:endParaRPr lang="en-US" sz="3600" b="1" dirty="0">
              <a:latin typeface="Bradley Hand" pitchFamily="2" charset="77"/>
            </a:endParaRPr>
          </a:p>
          <a:p>
            <a:endParaRPr lang="en-US" sz="3600" b="1" dirty="0">
              <a:latin typeface="Bradley Hand" pitchFamily="2" charset="77"/>
            </a:endParaRPr>
          </a:p>
          <a:p>
            <a:r>
              <a:rPr sz="3600" b="1" dirty="0">
                <a:latin typeface="Bradley Hand" pitchFamily="2" charset="77"/>
              </a:rPr>
              <a:t>the midst of having fun.</a:t>
            </a:r>
          </a:p>
        </p:txBody>
      </p:sp>
      <p:pic>
        <p:nvPicPr>
          <p:cNvPr id="2" name="Audio 1">
            <a:hlinkClick r:id="" action="ppaction://media"/>
            <a:extLst>
              <a:ext uri="{FF2B5EF4-FFF2-40B4-BE49-F238E27FC236}">
                <a16:creationId xmlns:a16="http://schemas.microsoft.com/office/drawing/2014/main" xmlns="" id="{E06BFB12-7C39-8C45-827E-CDCF0E8C54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2890362883"/>
      </p:ext>
    </p:extLst>
  </p:cSld>
  <p:clrMapOvr>
    <a:masterClrMapping/>
  </p:clrMapOvr>
  <p:transition xmlns:p14="http://schemas.microsoft.com/office/powerpoint/2010/main" spd="slow" advTm="1975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p:cNvPicPr>
            <a:picLocks/>
          </p:cNvPicPr>
          <p:nvPr/>
        </p:nvPicPr>
        <p:blipFill>
          <a:blip r:embed="rId5">
            <a:extLst/>
          </a:blip>
          <a:stretch>
            <a:fillRect/>
          </a:stretch>
        </p:blipFill>
        <p:spPr>
          <a:xfrm>
            <a:off x="1046367" y="756917"/>
            <a:ext cx="4102101" cy="5448301"/>
          </a:xfrm>
          <a:prstGeom prst="rect">
            <a:avLst/>
          </a:prstGeom>
        </p:spPr>
      </p:pic>
      <p:pic>
        <p:nvPicPr>
          <p:cNvPr id="132" name="Picture 131"/>
          <p:cNvPicPr>
            <a:picLocks/>
          </p:cNvPicPr>
          <p:nvPr/>
        </p:nvPicPr>
        <p:blipFill>
          <a:blip r:embed="rId6">
            <a:extLst/>
          </a:blip>
          <a:stretch>
            <a:fillRect/>
          </a:stretch>
        </p:blipFill>
        <p:spPr>
          <a:xfrm>
            <a:off x="6941060" y="5320551"/>
            <a:ext cx="5079187" cy="3366320"/>
          </a:xfrm>
          <a:prstGeom prst="rect">
            <a:avLst/>
          </a:prstGeom>
        </p:spPr>
      </p:pic>
      <p:pic>
        <p:nvPicPr>
          <p:cNvPr id="133" name="Picture 132"/>
          <p:cNvPicPr>
            <a:picLocks/>
          </p:cNvPicPr>
          <p:nvPr/>
        </p:nvPicPr>
        <p:blipFill>
          <a:blip r:embed="rId7">
            <a:extLst/>
          </a:blip>
          <a:stretch>
            <a:fillRect/>
          </a:stretch>
        </p:blipFill>
        <p:spPr>
          <a:xfrm>
            <a:off x="1103575" y="4940608"/>
            <a:ext cx="5079186" cy="3777640"/>
          </a:xfrm>
          <a:prstGeom prst="rect">
            <a:avLst/>
          </a:prstGeom>
        </p:spPr>
      </p:pic>
      <p:pic>
        <p:nvPicPr>
          <p:cNvPr id="134" name="Picture 133"/>
          <p:cNvPicPr>
            <a:picLocks/>
          </p:cNvPicPr>
          <p:nvPr/>
        </p:nvPicPr>
        <p:blipFill>
          <a:blip r:embed="rId8">
            <a:extLst/>
          </a:blip>
          <a:stretch>
            <a:fillRect/>
          </a:stretch>
        </p:blipFill>
        <p:spPr>
          <a:xfrm>
            <a:off x="6069079" y="931736"/>
            <a:ext cx="5841995" cy="3876960"/>
          </a:xfrm>
          <a:prstGeom prst="rect">
            <a:avLst/>
          </a:prstGeom>
        </p:spPr>
      </p:pic>
      <p:pic>
        <p:nvPicPr>
          <p:cNvPr id="135" name="Picture 134"/>
          <p:cNvPicPr>
            <a:picLocks/>
          </p:cNvPicPr>
          <p:nvPr/>
        </p:nvPicPr>
        <p:blipFill>
          <a:blip r:embed="rId9">
            <a:extLst/>
          </a:blip>
          <a:stretch>
            <a:fillRect/>
          </a:stretch>
        </p:blipFill>
        <p:spPr>
          <a:xfrm>
            <a:off x="4240158" y="3070577"/>
            <a:ext cx="3637845" cy="3612446"/>
          </a:xfrm>
          <a:prstGeom prst="rect">
            <a:avLst/>
          </a:prstGeom>
        </p:spPr>
      </p:pic>
      <p:sp>
        <p:nvSpPr>
          <p:cNvPr id="2" name="TextBox 1">
            <a:extLst>
              <a:ext uri="{FF2B5EF4-FFF2-40B4-BE49-F238E27FC236}">
                <a16:creationId xmlns:a16="http://schemas.microsoft.com/office/drawing/2014/main" xmlns="" id="{5E51076C-7A77-AB46-A9C0-99D5EEE11277}"/>
              </a:ext>
            </a:extLst>
          </p:cNvPr>
          <p:cNvSpPr txBox="1"/>
          <p:nvPr/>
        </p:nvSpPr>
        <p:spPr>
          <a:xfrm>
            <a:off x="653143" y="8633314"/>
            <a:ext cx="117565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accent2">
                    <a:lumMod val="50000"/>
                  </a:schemeClr>
                </a:solidFill>
                <a:effectLst/>
                <a:uFillTx/>
                <a:latin typeface="+mn-lt"/>
                <a:ea typeface="+mn-ea"/>
                <a:cs typeface="+mn-cs"/>
                <a:sym typeface="Didot"/>
              </a:rPr>
              <a:t>Some of our volunteers and supporters at events</a:t>
            </a:r>
          </a:p>
        </p:txBody>
      </p:sp>
      <p:pic>
        <p:nvPicPr>
          <p:cNvPr id="3" name="Audio 2">
            <a:hlinkClick r:id="" action="ppaction://media"/>
            <a:extLst>
              <a:ext uri="{FF2B5EF4-FFF2-40B4-BE49-F238E27FC236}">
                <a16:creationId xmlns:a16="http://schemas.microsoft.com/office/drawing/2014/main" xmlns="" id="{BBAA01C3-587E-DA48-81C3-2AD17ACC358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3162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Placeholder 136"/>
          <p:cNvPicPr>
            <a:picLocks noGrp="1"/>
          </p:cNvPicPr>
          <p:nvPr>
            <p:ph type="pic" idx="13"/>
          </p:nvPr>
        </p:nvPicPr>
        <p:blipFill>
          <a:blip r:embed="rId5">
            <a:extLst/>
          </a:blip>
          <a:stretch>
            <a:fillRect/>
          </a:stretch>
        </p:blipFill>
        <p:spPr>
          <a:xfrm>
            <a:off x="1657350" y="3200400"/>
            <a:ext cx="4292600" cy="5664200"/>
          </a:xfrm>
          <a:prstGeom prst="rect">
            <a:avLst/>
          </a:prstGeom>
        </p:spPr>
      </p:pic>
      <p:sp>
        <p:nvSpPr>
          <p:cNvPr id="138" name="Shape 138"/>
          <p:cNvSpPr>
            <a:spLocks noGrp="1"/>
          </p:cNvSpPr>
          <p:nvPr>
            <p:ph type="title"/>
          </p:nvPr>
        </p:nvSpPr>
        <p:spPr>
          <a:prstGeom prst="rect">
            <a:avLst/>
          </a:prstGeom>
        </p:spPr>
        <p:txBody>
          <a:bodyPr/>
          <a:lstStyle/>
          <a:p>
            <a:pPr defTabSz="537463">
              <a:defRPr sz="6992"/>
            </a:pPr>
            <a:r>
              <a:t>Celebrating Barnegat Bay</a:t>
            </a:r>
          </a:p>
          <a:p>
            <a:pPr defTabSz="537463">
              <a:defRPr sz="6992"/>
            </a:pPr>
            <a:r>
              <a:t>Traditions</a:t>
            </a:r>
          </a:p>
        </p:txBody>
      </p:sp>
      <p:sp>
        <p:nvSpPr>
          <p:cNvPr id="139" name="Shape 139"/>
          <p:cNvSpPr>
            <a:spLocks noGrp="1"/>
          </p:cNvSpPr>
          <p:nvPr>
            <p:ph type="body" sz="half" idx="1"/>
          </p:nvPr>
        </p:nvSpPr>
        <p:spPr>
          <a:xfrm>
            <a:off x="6223000" y="3022600"/>
            <a:ext cx="5397500" cy="5715000"/>
          </a:xfrm>
          <a:prstGeom prst="rect">
            <a:avLst/>
          </a:prstGeom>
        </p:spPr>
        <p:txBody>
          <a:bodyPr>
            <a:normAutofit/>
          </a:bodyPr>
          <a:lstStyle/>
          <a:p>
            <a:pPr marL="342900" indent="-342900" defTabSz="525779">
              <a:spcBef>
                <a:spcPts val="2500"/>
              </a:spcBef>
              <a:buBlip>
                <a:blip r:embed="rId6"/>
              </a:buBlip>
              <a:defRPr sz="3239"/>
            </a:pPr>
            <a:r>
              <a:rPr lang="en-US" dirty="0"/>
              <a:t>Conservation</a:t>
            </a:r>
          </a:p>
          <a:p>
            <a:pPr marL="342900" indent="-342900" defTabSz="525779">
              <a:spcBef>
                <a:spcPts val="2500"/>
              </a:spcBef>
              <a:buBlip>
                <a:blip r:embed="rId6"/>
              </a:buBlip>
              <a:defRPr sz="3239"/>
            </a:pPr>
            <a:r>
              <a:rPr lang="en-US" dirty="0"/>
              <a:t>Research</a:t>
            </a:r>
          </a:p>
          <a:p>
            <a:pPr marL="342900" indent="-342900" defTabSz="525779">
              <a:spcBef>
                <a:spcPts val="2500"/>
              </a:spcBef>
              <a:buBlip>
                <a:blip r:embed="rId6"/>
              </a:buBlip>
              <a:defRPr sz="3239"/>
            </a:pPr>
            <a:r>
              <a:rPr lang="en-US" dirty="0"/>
              <a:t>Education</a:t>
            </a:r>
            <a:endParaRPr dirty="0"/>
          </a:p>
          <a:p>
            <a:pPr marL="342900" indent="-342900" defTabSz="525779">
              <a:spcBef>
                <a:spcPts val="2500"/>
              </a:spcBef>
              <a:buBlip>
                <a:blip r:embed="rId6"/>
              </a:buBlip>
              <a:defRPr sz="3239"/>
            </a:pPr>
            <a:r>
              <a:rPr lang="en-US" dirty="0"/>
              <a:t>Retreats/Conferences</a:t>
            </a:r>
          </a:p>
          <a:p>
            <a:pPr marL="342900" indent="-342900" defTabSz="525779">
              <a:spcBef>
                <a:spcPts val="2500"/>
              </a:spcBef>
              <a:buBlip>
                <a:blip r:embed="rId6"/>
              </a:buBlip>
              <a:defRPr sz="3239"/>
            </a:pPr>
            <a:r>
              <a:rPr lang="en-US" dirty="0"/>
              <a:t>Outdoor Activities</a:t>
            </a:r>
          </a:p>
          <a:p>
            <a:pPr marL="342900" indent="-342900" defTabSz="525779">
              <a:spcBef>
                <a:spcPts val="2500"/>
              </a:spcBef>
              <a:buBlip>
                <a:blip r:embed="rId6"/>
              </a:buBlip>
              <a:defRPr sz="3239"/>
            </a:pPr>
            <a:r>
              <a:rPr lang="en-US" dirty="0"/>
              <a:t>Music &amp; handcrafts</a:t>
            </a:r>
          </a:p>
          <a:p>
            <a:pPr marL="342900" indent="-342900" defTabSz="525779">
              <a:spcBef>
                <a:spcPts val="2500"/>
              </a:spcBef>
              <a:buBlip>
                <a:blip r:embed="rId6"/>
              </a:buBlip>
              <a:defRPr sz="3239"/>
            </a:pPr>
            <a:r>
              <a:rPr lang="en-US" dirty="0"/>
              <a:t>Membership Programs</a:t>
            </a:r>
            <a:endParaRPr dirty="0"/>
          </a:p>
        </p:txBody>
      </p:sp>
      <p:sp>
        <p:nvSpPr>
          <p:cNvPr id="2" name="TextBox 1">
            <a:extLst>
              <a:ext uri="{FF2B5EF4-FFF2-40B4-BE49-F238E27FC236}">
                <a16:creationId xmlns:a16="http://schemas.microsoft.com/office/drawing/2014/main" xmlns="" id="{FDCFEAAF-CB9C-F14B-99D4-06C2BBF4A103}"/>
              </a:ext>
            </a:extLst>
          </p:cNvPr>
          <p:cNvSpPr txBox="1"/>
          <p:nvPr/>
        </p:nvSpPr>
        <p:spPr>
          <a:xfrm>
            <a:off x="2512257" y="8229606"/>
            <a:ext cx="277820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6">
                    <a:lumMod val="20000"/>
                    <a:lumOff val="80000"/>
                  </a:schemeClr>
                </a:solidFill>
                <a:effectLst/>
                <a:uFillTx/>
                <a:latin typeface="+mn-lt"/>
                <a:ea typeface="+mn-ea"/>
                <a:cs typeface="+mn-cs"/>
                <a:sym typeface="Didot"/>
              </a:rPr>
              <a:t>Jennifer </a:t>
            </a:r>
            <a:r>
              <a:rPr kumimoji="0" lang="en-US" sz="2800" b="1" i="0" u="none" strike="noStrike" cap="none" spc="0" normalizeH="0" baseline="0" dirty="0" err="1">
                <a:ln>
                  <a:noFill/>
                </a:ln>
                <a:solidFill>
                  <a:schemeClr val="accent6">
                    <a:lumMod val="20000"/>
                    <a:lumOff val="80000"/>
                  </a:schemeClr>
                </a:solidFill>
                <a:effectLst/>
                <a:uFillTx/>
                <a:latin typeface="+mn-lt"/>
                <a:ea typeface="+mn-ea"/>
                <a:cs typeface="+mn-cs"/>
                <a:sym typeface="Didot"/>
              </a:rPr>
              <a:t>Mylod</a:t>
            </a:r>
            <a:endParaRPr kumimoji="0" lang="en-US" sz="2800" b="1" i="0" u="none" strike="noStrike" cap="none" spc="0" normalizeH="0" baseline="0" dirty="0">
              <a:ln>
                <a:noFill/>
              </a:ln>
              <a:solidFill>
                <a:schemeClr val="accent6">
                  <a:lumMod val="20000"/>
                  <a:lumOff val="80000"/>
                </a:schemeClr>
              </a:solidFill>
              <a:effectLst/>
              <a:uFillTx/>
              <a:latin typeface="+mn-lt"/>
              <a:ea typeface="+mn-ea"/>
              <a:cs typeface="+mn-cs"/>
              <a:sym typeface="Didot"/>
            </a:endParaRPr>
          </a:p>
        </p:txBody>
      </p:sp>
      <p:pic>
        <p:nvPicPr>
          <p:cNvPr id="3" name="Audio 2">
            <a:hlinkClick r:id="" action="ppaction://media"/>
            <a:extLst>
              <a:ext uri="{FF2B5EF4-FFF2-40B4-BE49-F238E27FC236}">
                <a16:creationId xmlns:a16="http://schemas.microsoft.com/office/drawing/2014/main" xmlns="" id="{C57BCF7B-0813-204B-B415-A33A7C5A3E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2361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title"/>
          </p:nvPr>
        </p:nvSpPr>
        <p:spPr>
          <a:xfrm>
            <a:off x="1104900" y="571500"/>
            <a:ext cx="10795000" cy="1917899"/>
          </a:xfrm>
          <a:prstGeom prst="rect">
            <a:avLst/>
          </a:prstGeom>
        </p:spPr>
        <p:txBody>
          <a:bodyPr/>
          <a:lstStyle/>
          <a:p>
            <a:r>
              <a:t>Recent Participants</a:t>
            </a:r>
          </a:p>
        </p:txBody>
      </p:sp>
      <p:sp>
        <p:nvSpPr>
          <p:cNvPr id="142" name="Shape 142"/>
          <p:cNvSpPr>
            <a:spLocks noGrp="1"/>
          </p:cNvSpPr>
          <p:nvPr>
            <p:ph type="body" idx="1"/>
          </p:nvPr>
        </p:nvSpPr>
        <p:spPr>
          <a:xfrm>
            <a:off x="1104900" y="2096972"/>
            <a:ext cx="10795000" cy="6487270"/>
          </a:xfrm>
          <a:prstGeom prst="rect">
            <a:avLst/>
          </a:prstGeom>
        </p:spPr>
        <p:txBody>
          <a:bodyPr/>
          <a:lstStyle/>
          <a:p>
            <a:pPr marL="255270" indent="-255270" defTabSz="391414">
              <a:spcBef>
                <a:spcPts val="2100"/>
              </a:spcBef>
              <a:buBlip>
                <a:blip r:embed="rId5"/>
              </a:buBlip>
              <a:defRPr sz="2412"/>
            </a:pPr>
            <a:r>
              <a:rPr dirty="0"/>
              <a:t>Academy of Natural Sciences of Drexel University</a:t>
            </a:r>
          </a:p>
          <a:p>
            <a:pPr marL="255270" indent="-255270" defTabSz="391414">
              <a:spcBef>
                <a:spcPts val="2100"/>
              </a:spcBef>
              <a:buBlip>
                <a:blip r:embed="rId5"/>
              </a:buBlip>
              <a:defRPr sz="2412"/>
            </a:pPr>
            <a:r>
              <a:rPr dirty="0"/>
              <a:t>Fish Hawks</a:t>
            </a:r>
          </a:p>
          <a:p>
            <a:pPr marL="255270" indent="-255270" defTabSz="391414">
              <a:spcBef>
                <a:spcPts val="2100"/>
              </a:spcBef>
              <a:buBlip>
                <a:blip r:embed="rId5"/>
              </a:buBlip>
              <a:defRPr sz="2412"/>
            </a:pPr>
            <a:r>
              <a:rPr dirty="0"/>
              <a:t>Lord of Life Church</a:t>
            </a:r>
          </a:p>
          <a:p>
            <a:pPr marL="255270" indent="-255270" defTabSz="391414">
              <a:spcBef>
                <a:spcPts val="2100"/>
              </a:spcBef>
              <a:buBlip>
                <a:blip r:embed="rId5"/>
              </a:buBlip>
              <a:defRPr sz="2412"/>
            </a:pPr>
            <a:r>
              <a:rPr dirty="0"/>
              <a:t>Marine Academy of Technology and Environmental Science (MATES) </a:t>
            </a:r>
          </a:p>
          <a:p>
            <a:pPr marL="255270" indent="-255270" defTabSz="391414">
              <a:spcBef>
                <a:spcPts val="2100"/>
              </a:spcBef>
              <a:buBlip>
                <a:blip r:embed="rId5"/>
              </a:buBlip>
              <a:defRPr sz="2412"/>
            </a:pPr>
            <a:r>
              <a:rPr dirty="0"/>
              <a:t>Ocean County Soil Conservation District</a:t>
            </a:r>
          </a:p>
          <a:p>
            <a:pPr marL="255270" indent="-255270" defTabSz="391414">
              <a:spcBef>
                <a:spcPts val="2100"/>
              </a:spcBef>
              <a:buBlip>
                <a:blip r:embed="rId5"/>
              </a:buBlip>
              <a:defRPr sz="2412"/>
            </a:pPr>
            <a:r>
              <a:rPr dirty="0"/>
              <a:t>Rider University</a:t>
            </a:r>
          </a:p>
          <a:p>
            <a:pPr marL="255270" indent="-255270" defTabSz="391414">
              <a:spcBef>
                <a:spcPts val="2100"/>
              </a:spcBef>
              <a:buBlip>
                <a:blip r:embed="rId5"/>
              </a:buBlip>
              <a:defRPr sz="2412"/>
            </a:pPr>
            <a:r>
              <a:rPr dirty="0"/>
              <a:t>Rutgers University</a:t>
            </a:r>
          </a:p>
          <a:p>
            <a:pPr marL="255270" indent="-255270" defTabSz="391414">
              <a:spcBef>
                <a:spcPts val="2100"/>
              </a:spcBef>
              <a:buBlip>
                <a:blip r:embed="rId5"/>
              </a:buBlip>
              <a:defRPr sz="2412"/>
            </a:pPr>
            <a:r>
              <a:rPr lang="en-US" dirty="0"/>
              <a:t>Boy Scouts of Jackson Township</a:t>
            </a:r>
            <a:endParaRPr dirty="0"/>
          </a:p>
          <a:p>
            <a:pPr marL="255270" indent="-255270" defTabSz="391414">
              <a:spcBef>
                <a:spcPts val="2100"/>
              </a:spcBef>
              <a:buBlip>
                <a:blip r:embed="rId5"/>
              </a:buBlip>
              <a:defRPr sz="2412"/>
            </a:pPr>
            <a:r>
              <a:rPr dirty="0"/>
              <a:t>Other Schools, groups and organizations</a:t>
            </a:r>
          </a:p>
        </p:txBody>
      </p:sp>
      <p:pic>
        <p:nvPicPr>
          <p:cNvPr id="2" name="Audio 1">
            <a:hlinkClick r:id="" action="ppaction://media"/>
            <a:extLst>
              <a:ext uri="{FF2B5EF4-FFF2-40B4-BE49-F238E27FC236}">
                <a16:creationId xmlns:a16="http://schemas.microsoft.com/office/drawing/2014/main" xmlns="" id="{AC82EC11-27E1-604F-B32F-30904022E9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3349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Placeholder 155"/>
          <p:cNvPicPr>
            <a:picLocks noGrp="1"/>
          </p:cNvPicPr>
          <p:nvPr>
            <p:ph type="pic" idx="13"/>
          </p:nvPr>
        </p:nvPicPr>
        <p:blipFill>
          <a:blip r:embed="rId5">
            <a:extLst/>
          </a:blip>
          <a:stretch>
            <a:fillRect/>
          </a:stretch>
        </p:blipFill>
        <p:spPr>
          <a:xfrm>
            <a:off x="7848600" y="4999935"/>
            <a:ext cx="4483101" cy="4089401"/>
          </a:xfrm>
          <a:prstGeom prst="rect">
            <a:avLst/>
          </a:prstGeom>
        </p:spPr>
      </p:pic>
      <p:pic>
        <p:nvPicPr>
          <p:cNvPr id="157" name="Picture Placeholder 156"/>
          <p:cNvPicPr>
            <a:picLocks noGrp="1"/>
          </p:cNvPicPr>
          <p:nvPr>
            <p:ph type="pic" idx="14"/>
          </p:nvPr>
        </p:nvPicPr>
        <p:blipFill>
          <a:blip r:embed="rId6">
            <a:extLst/>
          </a:blip>
          <a:stretch>
            <a:fillRect/>
          </a:stretch>
        </p:blipFill>
        <p:spPr>
          <a:xfrm>
            <a:off x="7848600" y="651565"/>
            <a:ext cx="4483100" cy="4102101"/>
          </a:xfrm>
          <a:prstGeom prst="rect">
            <a:avLst/>
          </a:prstGeom>
        </p:spPr>
      </p:pic>
      <p:pic>
        <p:nvPicPr>
          <p:cNvPr id="158" name="Picture Placeholder 157"/>
          <p:cNvPicPr>
            <a:picLocks noGrp="1"/>
          </p:cNvPicPr>
          <p:nvPr>
            <p:ph type="pic" idx="15"/>
          </p:nvPr>
        </p:nvPicPr>
        <p:blipFill>
          <a:blip r:embed="rId7">
            <a:extLst/>
          </a:blip>
          <a:stretch>
            <a:fillRect/>
          </a:stretch>
        </p:blipFill>
        <p:spPr>
          <a:xfrm>
            <a:off x="620485" y="643835"/>
            <a:ext cx="7010400" cy="8445501"/>
          </a:xfrm>
          <a:prstGeom prst="rect">
            <a:avLst/>
          </a:prstGeom>
        </p:spPr>
      </p:pic>
      <p:sp>
        <p:nvSpPr>
          <p:cNvPr id="2" name="TextBox 1">
            <a:extLst>
              <a:ext uri="{FF2B5EF4-FFF2-40B4-BE49-F238E27FC236}">
                <a16:creationId xmlns:a16="http://schemas.microsoft.com/office/drawing/2014/main" xmlns="" id="{7C3C3D3C-4885-1A4B-A8D7-C320C8238738}"/>
              </a:ext>
            </a:extLst>
          </p:cNvPr>
          <p:cNvSpPr txBox="1"/>
          <p:nvPr/>
        </p:nvSpPr>
        <p:spPr>
          <a:xfrm>
            <a:off x="1357992" y="1191985"/>
            <a:ext cx="553538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dirty="0"/>
              <a:t>Volunteer Days/</a:t>
            </a:r>
            <a:br>
              <a:rPr lang="en-US" dirty="0"/>
            </a:br>
            <a:r>
              <a:rPr lang="en-US" dirty="0"/>
              <a:t>Clean Ups</a:t>
            </a:r>
            <a:endParaRPr kumimoji="0" lang="en-US" sz="4000" b="0" i="0" u="none" strike="noStrike" cap="none" spc="0" normalizeH="0" baseline="0" dirty="0">
              <a:ln>
                <a:noFill/>
              </a:ln>
              <a:solidFill>
                <a:srgbClr val="625B48"/>
              </a:solidFill>
              <a:effectLst/>
              <a:uFillTx/>
              <a:latin typeface="+mn-lt"/>
              <a:ea typeface="+mn-ea"/>
              <a:cs typeface="+mn-cs"/>
              <a:sym typeface="Didot"/>
            </a:endParaRPr>
          </a:p>
        </p:txBody>
      </p:sp>
      <p:pic>
        <p:nvPicPr>
          <p:cNvPr id="3" name="Audio 2">
            <a:hlinkClick r:id="" action="ppaction://media"/>
            <a:extLst>
              <a:ext uri="{FF2B5EF4-FFF2-40B4-BE49-F238E27FC236}">
                <a16:creationId xmlns:a16="http://schemas.microsoft.com/office/drawing/2014/main" xmlns="" id="{E0404A55-7545-9944-B3ED-75E8384094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9600" y="8788400"/>
            <a:ext cx="812800" cy="812800"/>
          </a:xfrm>
          <a:prstGeom prst="rect">
            <a:avLst/>
          </a:prstGeom>
        </p:spPr>
      </p:pic>
    </p:spTree>
  </p:cSld>
  <p:clrMapOvr>
    <a:masterClrMapping/>
  </p:clrMapOvr>
  <p:transition xmlns:p14="http://schemas.microsoft.com/office/powerpoint/2010/main" spd="slow" advTm="3930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2.4|4.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12303</TotalTime>
  <Words>1582</Words>
  <Application>Microsoft Macintosh PowerPoint</Application>
  <PresentationFormat>Custom</PresentationFormat>
  <Paragraphs>155</Paragraphs>
  <Slides>30</Slides>
  <Notes>17</Notes>
  <HiddenSlides>0</HiddenSlides>
  <MMClips>30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Renaissance</vt:lpstr>
      <vt:lpstr>Lighthouse Center  for Natural Resource Education</vt:lpstr>
      <vt:lpstr>PowerPoint Presentation</vt:lpstr>
      <vt:lpstr>Center’s Past</vt:lpstr>
      <vt:lpstr>PowerPoint Presentation</vt:lpstr>
      <vt:lpstr>What we do</vt:lpstr>
      <vt:lpstr>PowerPoint Presentation</vt:lpstr>
      <vt:lpstr>Celebrating Barnegat Bay Traditions</vt:lpstr>
      <vt:lpstr>Recent Participants</vt:lpstr>
      <vt:lpstr>PowerPoint Presentation</vt:lpstr>
      <vt:lpstr>What our visitors do . . .</vt:lpstr>
      <vt:lpstr>Barnegat Bay Environmental  Educators Roundtable</vt:lpstr>
      <vt:lpstr>PowerPoint Presentation</vt:lpstr>
      <vt:lpstr>PowerPoint Presentation</vt:lpstr>
      <vt:lpstr>Other Opportunities</vt:lpstr>
      <vt:lpstr>How your school or group can schedule an outing</vt:lpstr>
      <vt:lpstr>PowerPoint Presentation</vt:lpstr>
      <vt:lpstr>PowerPoint Presentation</vt:lpstr>
      <vt:lpstr>PowerPoint Presentation</vt:lpstr>
      <vt:lpstr>PowerPoint Presentation</vt:lpstr>
      <vt:lpstr>PowerPoint Presentation</vt:lpstr>
      <vt:lpstr>Learning Station Programs Available*</vt:lpstr>
      <vt:lpstr>Informal Programs*</vt:lpstr>
      <vt:lpstr>PowerPoint Presentation</vt:lpstr>
      <vt:lpstr>PowerPoint Presentation</vt:lpstr>
      <vt:lpstr>PowerPoint Presentation</vt:lpstr>
      <vt:lpstr>2020 Plans</vt:lpstr>
      <vt:lpstr>More fun and education to come</vt:lpstr>
      <vt:lpstr>Shoreline Restoration</vt:lpstr>
      <vt:lpstr>Natural Resource Education Foundation of NJ Board of Directors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Lighthouse Center  for Natural Resource Education</dc:title>
  <cp:lastModifiedBy>Becky Laboy</cp:lastModifiedBy>
  <cp:revision>55</cp:revision>
  <dcterms:modified xsi:type="dcterms:W3CDTF">2020-04-17T18:57:30Z</dcterms:modified>
</cp:coreProperties>
</file>